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embedTrueTypeFonts="1" autoCompressPictures="0">
  <p:sldMasterIdLst>
    <p:sldMasterId id="2147483665" r:id="rId1"/>
  </p:sldMasterIdLst>
  <p:notesMasterIdLst>
    <p:notesMasterId r:id="rId27"/>
  </p:notesMasterIdLst>
  <p:handoutMasterIdLst>
    <p:handoutMasterId r:id="rId28"/>
  </p:handoutMasterIdLst>
  <p:sldIdLst>
    <p:sldId id="256" r:id="rId2"/>
    <p:sldId id="287" r:id="rId3"/>
    <p:sldId id="286" r:id="rId4"/>
    <p:sldId id="285" r:id="rId5"/>
    <p:sldId id="272" r:id="rId6"/>
    <p:sldId id="275" r:id="rId7"/>
    <p:sldId id="276" r:id="rId8"/>
    <p:sldId id="277" r:id="rId9"/>
    <p:sldId id="279" r:id="rId10"/>
    <p:sldId id="284" r:id="rId11"/>
    <p:sldId id="280" r:id="rId12"/>
    <p:sldId id="281" r:id="rId13"/>
    <p:sldId id="282" r:id="rId14"/>
    <p:sldId id="258" r:id="rId15"/>
    <p:sldId id="259" r:id="rId16"/>
    <p:sldId id="260" r:id="rId17"/>
    <p:sldId id="292" r:id="rId18"/>
    <p:sldId id="264" r:id="rId19"/>
    <p:sldId id="288" r:id="rId20"/>
    <p:sldId id="291" r:id="rId21"/>
    <p:sldId id="262" r:id="rId22"/>
    <p:sldId id="271" r:id="rId23"/>
    <p:sldId id="293" r:id="rId24"/>
    <p:sldId id="294" r:id="rId25"/>
    <p:sldId id="265" r:id="rId26"/>
  </p:sldIdLst>
  <p:sldSz cx="12192000" cy="6858000"/>
  <p:notesSz cx="6858000" cy="9926638"/>
  <p:embeddedFontLst>
    <p:embeddedFont>
      <p:font typeface="Univers For Augsburg" panose="020B0503030202020203" pitchFamily="34" charset="0"/>
      <p:regular r:id="rId29"/>
      <p:bold r:id="rId30"/>
      <p:italic r:id="rId31"/>
      <p:boldItalic r:id="rId32"/>
    </p:embeddedFont>
  </p:embeddedFontLst>
  <p:custDataLst>
    <p:tags r:id="rId33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81" userDrawn="1">
          <p15:clr>
            <a:srgbClr val="A4A3A4"/>
          </p15:clr>
        </p15:guide>
        <p15:guide id="2" orient="horz" pos="3974" userDrawn="1">
          <p15:clr>
            <a:srgbClr val="A4A3A4"/>
          </p15:clr>
        </p15:guide>
        <p15:guide id="3" pos="257" userDrawn="1">
          <p15:clr>
            <a:srgbClr val="A4A3A4"/>
          </p15:clr>
        </p15:guide>
        <p15:guide id="4" pos="7413" userDrawn="1">
          <p15:clr>
            <a:srgbClr val="A4A3A4"/>
          </p15:clr>
        </p15:guide>
        <p15:guide id="5" pos="3785" userDrawn="1">
          <p15:clr>
            <a:srgbClr val="A4A3A4"/>
          </p15:clr>
        </p15:guide>
        <p15:guide id="6" pos="379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6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36" autoAdjust="0"/>
    <p:restoredTop sz="94660"/>
  </p:normalViewPr>
  <p:slideViewPr>
    <p:cSldViewPr showGuides="1">
      <p:cViewPr varScale="1">
        <p:scale>
          <a:sx n="117" d="100"/>
          <a:sy n="117" d="100"/>
        </p:scale>
        <p:origin x="120" y="396"/>
      </p:cViewPr>
      <p:guideLst>
        <p:guide orient="horz" pos="981"/>
        <p:guide orient="horz" pos="3974"/>
        <p:guide pos="257"/>
        <p:guide pos="7413"/>
        <p:guide pos="3785"/>
        <p:guide pos="379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howGuides="1">
      <p:cViewPr varScale="1">
        <p:scale>
          <a:sx n="62" d="100"/>
          <a:sy n="62" d="100"/>
        </p:scale>
        <p:origin x="-3202" y="-77"/>
      </p:cViewPr>
      <p:guideLst>
        <p:guide orient="horz" pos="3127"/>
        <p:guide pos="216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2.fntdata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7816550849188802E-2"/>
          <c:y val="4.8055020565573807E-2"/>
          <c:w val="0.38653393350559623"/>
          <c:h val="0.90798707829945258"/>
        </c:manualLayout>
      </c:layout>
      <c:pieChart>
        <c:varyColors val="1"/>
        <c:ser>
          <c:idx val="2"/>
          <c:order val="2"/>
          <c:tx>
            <c:strRef>
              <c:f>Tabelle1!$D$1</c:f>
              <c:strCache>
                <c:ptCount val="1"/>
                <c:pt idx="0">
                  <c:v>Datenreihe 3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Tabelle1!$A$2:$A$7</c:f>
              <c:strCache>
                <c:ptCount val="6"/>
                <c:pt idx="0">
                  <c:v>Förderung Jugend und Volksbildung</c:v>
                </c:pt>
                <c:pt idx="1">
                  <c:v>Unterstützung bei Armut und Krankheit</c:v>
                </c:pt>
                <c:pt idx="2">
                  <c:v>Angebot Wohnraum</c:v>
                </c:pt>
                <c:pt idx="3">
                  <c:v>Beitrag zur Verschönerung der Stadt Augsburg</c:v>
                </c:pt>
                <c:pt idx="4">
                  <c:v>Förderung Landschaftspflege und Naturschutz</c:v>
                </c:pt>
                <c:pt idx="5">
                  <c:v>Förderung der Belange der älteren Bürgerinnen und Bürger Augsburgs</c:v>
                </c:pt>
              </c:strCache>
            </c:strRef>
          </c:cat>
          <c:val>
            <c:numRef>
              <c:f>Tabelle1!$D$2:$D$7</c:f>
              <c:numCache>
                <c:formatCode>General</c:formatCode>
                <c:ptCount val="6"/>
                <c:pt idx="0">
                  <c:v>16</c:v>
                </c:pt>
                <c:pt idx="1">
                  <c:v>18</c:v>
                </c:pt>
                <c:pt idx="2">
                  <c:v>1</c:v>
                </c:pt>
                <c:pt idx="3">
                  <c:v>2</c:v>
                </c:pt>
                <c:pt idx="4">
                  <c:v>1</c:v>
                </c:pt>
                <c:pt idx="5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5B4-45CB-A1AF-0215285B27A0}"/>
            </c:ext>
          </c:extLst>
        </c:ser>
        <c:ser>
          <c:idx val="0"/>
          <c:order val="0"/>
          <c:tx>
            <c:strRef>
              <c:f>Tabelle1!$B$1</c:f>
              <c:strCache>
                <c:ptCount val="1"/>
                <c:pt idx="0">
                  <c:v>Datenreihe 1</c:v>
                </c:pt>
              </c:strCache>
            </c:strRef>
          </c:tx>
          <c:cat>
            <c:strRef>
              <c:f>Tabelle1!$A$2:$A$7</c:f>
              <c:strCache>
                <c:ptCount val="6"/>
                <c:pt idx="0">
                  <c:v>Förderung Jugend und Volksbildung</c:v>
                </c:pt>
                <c:pt idx="1">
                  <c:v>Unterstützung bei Armut und Krankheit</c:v>
                </c:pt>
                <c:pt idx="2">
                  <c:v>Angebot Wohnraum</c:v>
                </c:pt>
                <c:pt idx="3">
                  <c:v>Beitrag zur Verschönerung der Stadt Augsburg</c:v>
                </c:pt>
                <c:pt idx="4">
                  <c:v>Förderung Landschaftspflege und Naturschutz</c:v>
                </c:pt>
                <c:pt idx="5">
                  <c:v>Förderung der Belange der älteren Bürgerinnen und Bürger Augsburgs</c:v>
                </c:pt>
              </c:strCache>
            </c:strRef>
          </c:cat>
          <c:val>
            <c:numRef>
              <c:f>Tabelle1!$B$2:$B$7</c:f>
              <c:numCache>
                <c:formatCode>General</c:formatCode>
                <c:ptCount val="6"/>
                <c:pt idx="0">
                  <c:v>16</c:v>
                </c:pt>
                <c:pt idx="1">
                  <c:v>18</c:v>
                </c:pt>
                <c:pt idx="2">
                  <c:v>1</c:v>
                </c:pt>
                <c:pt idx="3">
                  <c:v>2</c:v>
                </c:pt>
                <c:pt idx="4">
                  <c:v>1</c:v>
                </c:pt>
                <c:pt idx="5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5B4-45CB-A1AF-0215285B27A0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Datenreihe 2</c:v>
                </c:pt>
              </c:strCache>
            </c:strRef>
          </c:tx>
          <c:cat>
            <c:strRef>
              <c:f>Tabelle1!$A$2:$A$7</c:f>
              <c:strCache>
                <c:ptCount val="6"/>
                <c:pt idx="0">
                  <c:v>Förderung Jugend und Volksbildung</c:v>
                </c:pt>
                <c:pt idx="1">
                  <c:v>Unterstützung bei Armut und Krankheit</c:v>
                </c:pt>
                <c:pt idx="2">
                  <c:v>Angebot Wohnraum</c:v>
                </c:pt>
                <c:pt idx="3">
                  <c:v>Beitrag zur Verschönerung der Stadt Augsburg</c:v>
                </c:pt>
                <c:pt idx="4">
                  <c:v>Förderung Landschaftspflege und Naturschutz</c:v>
                </c:pt>
                <c:pt idx="5">
                  <c:v>Förderung der Belange der älteren Bürgerinnen und Bürger Augsburgs</c:v>
                </c:pt>
              </c:strCache>
            </c:strRef>
          </c:cat>
          <c:val>
            <c:numRef>
              <c:f>Tabelle1!$C$2:$C$7</c:f>
              <c:numCache>
                <c:formatCode>General</c:formatCode>
                <c:ptCount val="6"/>
                <c:pt idx="0">
                  <c:v>16</c:v>
                </c:pt>
                <c:pt idx="1">
                  <c:v>18</c:v>
                </c:pt>
                <c:pt idx="2">
                  <c:v>1</c:v>
                </c:pt>
                <c:pt idx="3">
                  <c:v>2</c:v>
                </c:pt>
                <c:pt idx="4">
                  <c:v>1</c:v>
                </c:pt>
                <c:pt idx="5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5B4-45CB-A1AF-0215285B27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b"/>
      <c:legendEntry>
        <c:idx val="0"/>
        <c:txPr>
          <a:bodyPr/>
          <a:lstStyle/>
          <a:p>
            <a:pPr>
              <a:defRPr sz="1800"/>
            </a:pPr>
            <a:endParaRPr lang="de-DE"/>
          </a:p>
        </c:txPr>
      </c:legendEntry>
      <c:legendEntry>
        <c:idx val="1"/>
        <c:txPr>
          <a:bodyPr/>
          <a:lstStyle/>
          <a:p>
            <a:pPr>
              <a:defRPr sz="1800"/>
            </a:pPr>
            <a:endParaRPr lang="de-DE"/>
          </a:p>
        </c:txPr>
      </c:legendEntry>
      <c:legendEntry>
        <c:idx val="2"/>
        <c:txPr>
          <a:bodyPr/>
          <a:lstStyle/>
          <a:p>
            <a:pPr>
              <a:defRPr sz="1800"/>
            </a:pPr>
            <a:endParaRPr lang="de-DE"/>
          </a:p>
        </c:txPr>
      </c:legendEntry>
      <c:legendEntry>
        <c:idx val="3"/>
        <c:txPr>
          <a:bodyPr/>
          <a:lstStyle/>
          <a:p>
            <a:pPr>
              <a:defRPr sz="1800"/>
            </a:pPr>
            <a:endParaRPr lang="de-DE"/>
          </a:p>
        </c:txPr>
      </c:legendEntry>
      <c:legendEntry>
        <c:idx val="4"/>
        <c:txPr>
          <a:bodyPr/>
          <a:lstStyle/>
          <a:p>
            <a:pPr>
              <a:defRPr sz="1800"/>
            </a:pPr>
            <a:endParaRPr lang="de-DE"/>
          </a:p>
        </c:txPr>
      </c:legendEntry>
      <c:legendEntry>
        <c:idx val="5"/>
        <c:txPr>
          <a:bodyPr/>
          <a:lstStyle/>
          <a:p>
            <a:pPr>
              <a:defRPr sz="1800"/>
            </a:pPr>
            <a:endParaRPr lang="de-DE"/>
          </a:p>
        </c:txPr>
      </c:legendEntry>
      <c:layout>
        <c:manualLayout>
          <c:xMode val="edge"/>
          <c:yMode val="edge"/>
          <c:x val="0.48195639552594521"/>
          <c:y val="0.17816986913505464"/>
          <c:w val="0.48991715974210753"/>
          <c:h val="0.71203797964678539"/>
        </c:manualLayout>
      </c:layout>
      <c:overlay val="0"/>
      <c:txPr>
        <a:bodyPr/>
        <a:lstStyle/>
        <a:p>
          <a:pPr>
            <a:defRPr sz="1400"/>
          </a:pPr>
          <a:endParaRPr lang="de-DE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9653737131259477"/>
          <c:y val="0.11734464573342263"/>
          <c:w val="0.37934324951102577"/>
          <c:h val="0.71925327061393929"/>
        </c:manualLayout>
      </c:layout>
      <c:pieChart>
        <c:varyColors val="1"/>
        <c:ser>
          <c:idx val="0"/>
          <c:order val="0"/>
          <c:tx>
            <c:strRef>
              <c:f>Tabelle1!$C$1</c:f>
              <c:strCache>
                <c:ptCount val="1"/>
                <c:pt idx="0">
                  <c:v>Datenreihe 2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Tabelle1!$A$2:$A$11</c:f>
              <c:strCache>
                <c:ptCount val="10"/>
                <c:pt idx="0">
                  <c:v>Förderung bedürftiger Personen in verschiedensten Notsituationen</c:v>
                </c:pt>
                <c:pt idx="1">
                  <c:v>Förderung der Arbeit freiwilliger Helfer und zu Gunsten älterer Personen</c:v>
                </c:pt>
                <c:pt idx="2">
                  <c:v>Wohnbeihilfen</c:v>
                </c:pt>
                <c:pt idx="3">
                  <c:v>Unterstützung zur Milderung von Krankheiten und Behinderungen</c:v>
                </c:pt>
                <c:pt idx="4">
                  <c:v>Unterstützung von Bildung und Erziehung an Grund- und Hauptschulen, Gymnasien und der Sing- und Musikschule Mozartstadt Augsburg</c:v>
                </c:pt>
                <c:pt idx="5">
                  <c:v>Förderung von Kindern, Jugendlichen, Schülern und Studenten</c:v>
                </c:pt>
                <c:pt idx="6">
                  <c:v>Förderung von Kunst und Kultur</c:v>
                </c:pt>
                <c:pt idx="7">
                  <c:v>Förderung von Naturschutz und Lanschaftspflege</c:v>
                </c:pt>
                <c:pt idx="8">
                  <c:v>Förderung von Büchereien und Bilbiotheken</c:v>
                </c:pt>
                <c:pt idx="9">
                  <c:v>Verschönerung der Stadt</c:v>
                </c:pt>
              </c:strCache>
            </c:strRef>
          </c:cat>
          <c:val>
            <c:numRef>
              <c:f>Tabelle1!$C$2:$C$11</c:f>
              <c:numCache>
                <c:formatCode>#,##0\ "€"</c:formatCode>
                <c:ptCount val="10"/>
                <c:pt idx="0">
                  <c:v>65403</c:v>
                </c:pt>
                <c:pt idx="1">
                  <c:v>9795</c:v>
                </c:pt>
                <c:pt idx="2">
                  <c:v>25811</c:v>
                </c:pt>
                <c:pt idx="3">
                  <c:v>44664</c:v>
                </c:pt>
                <c:pt idx="4">
                  <c:v>116471</c:v>
                </c:pt>
                <c:pt idx="5">
                  <c:v>43202</c:v>
                </c:pt>
                <c:pt idx="6">
                  <c:v>6371</c:v>
                </c:pt>
                <c:pt idx="7">
                  <c:v>3000</c:v>
                </c:pt>
                <c:pt idx="8">
                  <c:v>3000</c:v>
                </c:pt>
                <c:pt idx="9">
                  <c:v>2500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5B4-45CB-A1AF-0215285B27A0}"/>
            </c:ext>
          </c:extLst>
        </c:ser>
        <c:ser>
          <c:idx val="1"/>
          <c:order val="1"/>
          <c:tx>
            <c:strRef>
              <c:f>Tabelle1!$D$1</c:f>
              <c:strCache>
                <c:ptCount val="1"/>
                <c:pt idx="0">
                  <c:v>Datenreihe 3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Tabelle1!$A$2:$A$11</c:f>
              <c:strCache>
                <c:ptCount val="10"/>
                <c:pt idx="0">
                  <c:v>Förderung bedürftiger Personen in verschiedensten Notsituationen</c:v>
                </c:pt>
                <c:pt idx="1">
                  <c:v>Förderung der Arbeit freiwilliger Helfer und zu Gunsten älterer Personen</c:v>
                </c:pt>
                <c:pt idx="2">
                  <c:v>Wohnbeihilfen</c:v>
                </c:pt>
                <c:pt idx="3">
                  <c:v>Unterstützung zur Milderung von Krankheiten und Behinderungen</c:v>
                </c:pt>
                <c:pt idx="4">
                  <c:v>Unterstützung von Bildung und Erziehung an Grund- und Hauptschulen, Gymnasien und der Sing- und Musikschule Mozartstadt Augsburg</c:v>
                </c:pt>
                <c:pt idx="5">
                  <c:v>Förderung von Kindern, Jugendlichen, Schülern und Studenten</c:v>
                </c:pt>
                <c:pt idx="6">
                  <c:v>Förderung von Kunst und Kultur</c:v>
                </c:pt>
                <c:pt idx="7">
                  <c:v>Förderung von Naturschutz und Lanschaftspflege</c:v>
                </c:pt>
                <c:pt idx="8">
                  <c:v>Förderung von Büchereien und Bilbiotheken</c:v>
                </c:pt>
                <c:pt idx="9">
                  <c:v>Verschönerung der Stadt</c:v>
                </c:pt>
              </c:strCache>
            </c:strRef>
          </c:cat>
          <c:val>
            <c:numRef>
              <c:f>Tabelle1!$D$2:$D$11</c:f>
              <c:numCache>
                <c:formatCode>#,##0\ "€"</c:formatCode>
                <c:ptCount val="10"/>
                <c:pt idx="0">
                  <c:v>65403</c:v>
                </c:pt>
                <c:pt idx="1">
                  <c:v>9795</c:v>
                </c:pt>
                <c:pt idx="2">
                  <c:v>25811</c:v>
                </c:pt>
                <c:pt idx="3">
                  <c:v>44664</c:v>
                </c:pt>
                <c:pt idx="4">
                  <c:v>116471</c:v>
                </c:pt>
                <c:pt idx="5">
                  <c:v>43202</c:v>
                </c:pt>
                <c:pt idx="6">
                  <c:v>6371</c:v>
                </c:pt>
                <c:pt idx="7">
                  <c:v>3000</c:v>
                </c:pt>
                <c:pt idx="8">
                  <c:v>3000</c:v>
                </c:pt>
                <c:pt idx="9">
                  <c:v>2500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5B4-45CB-A1AF-0215285B27A0}"/>
            </c:ext>
          </c:extLst>
        </c:ser>
        <c:ser>
          <c:idx val="2"/>
          <c:order val="2"/>
          <c:tx>
            <c:strRef>
              <c:f>Tabelle1!$E$1</c:f>
              <c:strCache>
                <c:ptCount val="1"/>
              </c:strCache>
            </c:strRef>
          </c:tx>
          <c:dLbls>
            <c:spPr>
              <a:noFill/>
              <a:ln>
                <a:noFill/>
              </a:ln>
              <a:effectLst/>
            </c:sp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Tabelle1!$A$2:$A$11</c:f>
              <c:strCache>
                <c:ptCount val="10"/>
                <c:pt idx="0">
                  <c:v>Förderung bedürftiger Personen in verschiedensten Notsituationen</c:v>
                </c:pt>
                <c:pt idx="1">
                  <c:v>Förderung der Arbeit freiwilliger Helfer und zu Gunsten älterer Personen</c:v>
                </c:pt>
                <c:pt idx="2">
                  <c:v>Wohnbeihilfen</c:v>
                </c:pt>
                <c:pt idx="3">
                  <c:v>Unterstützung zur Milderung von Krankheiten und Behinderungen</c:v>
                </c:pt>
                <c:pt idx="4">
                  <c:v>Unterstützung von Bildung und Erziehung an Grund- und Hauptschulen, Gymnasien und der Sing- und Musikschule Mozartstadt Augsburg</c:v>
                </c:pt>
                <c:pt idx="5">
                  <c:v>Förderung von Kindern, Jugendlichen, Schülern und Studenten</c:v>
                </c:pt>
                <c:pt idx="6">
                  <c:v>Förderung von Kunst und Kultur</c:v>
                </c:pt>
                <c:pt idx="7">
                  <c:v>Förderung von Naturschutz und Lanschaftspflege</c:v>
                </c:pt>
                <c:pt idx="8">
                  <c:v>Förderung von Büchereien und Bilbiotheken</c:v>
                </c:pt>
                <c:pt idx="9">
                  <c:v>Verschönerung der Stadt</c:v>
                </c:pt>
              </c:strCache>
            </c:strRef>
          </c:cat>
          <c:val>
            <c:numRef>
              <c:f>Tabelle1!$E$2:$E$14</c:f>
              <c:numCache>
                <c:formatCode>General</c:formatCode>
                <c:ptCount val="13"/>
              </c:numCache>
            </c:numRef>
          </c:val>
          <c:extLst>
            <c:ext xmlns:c16="http://schemas.microsoft.com/office/drawing/2014/chart" uri="{C3380CC4-5D6E-409C-BE32-E72D297353CC}">
              <c16:uniqueId val="{00000002-C5B4-45CB-A1AF-0215285B27A0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b"/>
      <c:layout>
        <c:manualLayout>
          <c:xMode val="edge"/>
          <c:yMode val="edge"/>
          <c:x val="0"/>
          <c:y val="2.23631722343667E-3"/>
          <c:w val="0.53736355529666557"/>
          <c:h val="0.93196113487917787"/>
        </c:manualLayout>
      </c:layout>
      <c:overlay val="0"/>
      <c:txPr>
        <a:bodyPr/>
        <a:lstStyle/>
        <a:p>
          <a:pPr>
            <a:defRPr sz="1400"/>
          </a:pPr>
          <a:endParaRPr lang="de-DE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4" y="9428586"/>
            <a:ext cx="2971800" cy="4963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3ADA56-13A3-4156-B343-4D0B27C0F2B4}" type="slidenum">
              <a:rPr lang="de-DE" smtClean="0"/>
              <a:t>‹Nr.›</a:t>
            </a:fld>
            <a:endParaRPr lang="de-DE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6925" y="259722"/>
            <a:ext cx="1311028" cy="31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3758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20650" y="1046163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4" y="9428586"/>
            <a:ext cx="2971800" cy="4963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438785-925A-4700-8FCB-D9C002F1B5CD}" type="slidenum">
              <a:rPr lang="de-DE" smtClean="0"/>
              <a:t>‹Nr.›</a:t>
            </a:fld>
            <a:endParaRPr lang="de-DE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6925" y="259722"/>
            <a:ext cx="1311028" cy="312650"/>
          </a:xfrm>
          <a:prstGeom prst="rect">
            <a:avLst/>
          </a:prstGeom>
        </p:spPr>
      </p:pic>
      <p:sp>
        <p:nvSpPr>
          <p:cNvPr id="9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944725" y="4952091"/>
            <a:ext cx="4968552" cy="425985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lvl="0" algn="l" defTabSz="914400" rtl="0" eaLnBrk="1" latinLnBrk="0" hangingPunct="1">
              <a:spcBef>
                <a:spcPts val="1200"/>
              </a:spcBef>
            </a:pPr>
            <a:r>
              <a:rPr lang="de-DE"/>
              <a:t>Textmasterformat bearbeiten</a:t>
            </a:r>
          </a:p>
          <a:p>
            <a:pPr marL="0" lvl="1" indent="0" algn="l" defTabSz="914400" rtl="0" eaLnBrk="1" latinLnBrk="0" hangingPunct="1">
              <a:spcBef>
                <a:spcPts val="800"/>
              </a:spcBef>
            </a:pPr>
            <a:r>
              <a:rPr lang="de-DE"/>
              <a:t>Zweite Ebene</a:t>
            </a:r>
          </a:p>
          <a:p>
            <a:pPr marL="180000" lvl="2" indent="-180000" algn="l" defTabSz="914400" rtl="0" eaLnBrk="1" latinLnBrk="0" hangingPunct="1">
              <a:spcBef>
                <a:spcPts val="400"/>
              </a:spcBef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de-DE"/>
              <a:t>Dritte Ebene</a:t>
            </a:r>
          </a:p>
          <a:p>
            <a:pPr marL="360000" lvl="3" indent="-180000" algn="l" defTabSz="914400" rtl="0" eaLnBrk="1" latinLnBrk="0" hangingPunct="1">
              <a:spcBef>
                <a:spcPts val="400"/>
              </a:spcBef>
              <a:buFont typeface="Arial" panose="020B0604020202020204" pitchFamily="34" charset="0"/>
              <a:buChar char="–"/>
            </a:pPr>
            <a:r>
              <a:rPr lang="de-DE"/>
              <a:t>Vierte Ebene</a:t>
            </a:r>
          </a:p>
          <a:p>
            <a:pPr marL="540000" lvl="4" indent="-180000" algn="l" defTabSz="914400" rtl="0" eaLnBrk="1" latinLnBrk="0" hangingPunct="1">
              <a:spcBef>
                <a:spcPts val="400"/>
              </a:spcBef>
              <a:buFont typeface="Arial" panose="020B0604020202020204" pitchFamily="34" charset="0"/>
              <a:buChar char="–"/>
            </a:pPr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41367506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de-DE" sz="1200" b="1" kern="1200" smtClean="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de-DE" sz="1200" kern="1200" smtClean="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de-DE" sz="1200" kern="1200" smtClean="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de-DE" sz="1200" kern="1200" smtClean="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de-DE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5.bin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kt 10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47132228"/>
              </p:ext>
            </p:extLst>
          </p:nvPr>
        </p:nvGraphicFramePr>
        <p:xfrm>
          <a:off x="1955" y="1589"/>
          <a:ext cx="195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91" name="think-cell Folie" r:id="rId4" imgW="287" imgH="287" progId="TCLayout.ActiveDocument.1">
                  <p:embed/>
                </p:oleObj>
              </mc:Choice>
              <mc:Fallback>
                <p:oleObj name="think-cell Folie" r:id="rId4" imgW="287" imgH="287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55" y="1589"/>
                        <a:ext cx="1953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hteck 11"/>
          <p:cNvSpPr/>
          <p:nvPr userDrawn="1"/>
        </p:nvSpPr>
        <p:spPr bwMode="gray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 bwMode="gray">
          <a:xfrm>
            <a:off x="423986" y="3212977"/>
            <a:ext cx="11344030" cy="492443"/>
          </a:xfrm>
        </p:spPr>
        <p:txBody>
          <a:bodyPr lIns="0" tIns="0" rIns="0" bIns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GB" sz="32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 bwMode="gray">
          <a:xfrm>
            <a:off x="423985" y="3861048"/>
            <a:ext cx="11344031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lang="en-GB" sz="2400" b="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en-GB"/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423986" y="6104752"/>
            <a:ext cx="11344031" cy="276999"/>
          </a:xfrm>
        </p:spPr>
        <p:txBody>
          <a:bodyPr/>
          <a:lstStyle>
            <a:lvl1pPr>
              <a:spcBef>
                <a:spcPts val="0"/>
              </a:spcBef>
              <a:defRPr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/>
              <a:t>Stadt  |  Datum  |  Vortragender  |  Abteilung</a:t>
            </a:r>
          </a:p>
        </p:txBody>
      </p:sp>
      <p:pic>
        <p:nvPicPr>
          <p:cNvPr id="5" name="Grafik 4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915876" y="0"/>
            <a:ext cx="3279932" cy="1207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005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>
          <a:xfrm>
            <a:off x="423984" y="568425"/>
            <a:ext cx="7735278" cy="307777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21" name="Textplatzhalter 20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23985" y="1529834"/>
            <a:ext cx="302968" cy="492443"/>
          </a:xfrm>
        </p:spPr>
        <p:txBody>
          <a:bodyPr wrap="none">
            <a:spAutoFit/>
          </a:bodyPr>
          <a:lstStyle>
            <a:lvl1pPr>
              <a:spcBef>
                <a:spcPts val="0"/>
              </a:spcBef>
              <a:defRPr sz="320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 dirty="0"/>
              <a:t>X</a:t>
            </a:r>
          </a:p>
        </p:txBody>
      </p:sp>
      <p:sp>
        <p:nvSpPr>
          <p:cNvPr id="22" name="Textplatzhalter 20"/>
          <p:cNvSpPr>
            <a:spLocks noGrp="1"/>
          </p:cNvSpPr>
          <p:nvPr>
            <p:ph type="body" sz="quarter" idx="14"/>
          </p:nvPr>
        </p:nvSpPr>
        <p:spPr bwMode="gray">
          <a:xfrm>
            <a:off x="983651" y="1664805"/>
            <a:ext cx="10784364" cy="307777"/>
          </a:xfrm>
        </p:spPr>
        <p:txBody>
          <a:bodyPr wrap="square">
            <a:noAutofit/>
          </a:bodyPr>
          <a:lstStyle>
            <a:lvl1pPr algn="l">
              <a:spcBef>
                <a:spcPts val="0"/>
              </a:spcBef>
              <a:defRPr lang="de-DE" sz="20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25" name="Textplatzhalter 20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23985" y="2267758"/>
            <a:ext cx="302968" cy="492443"/>
          </a:xfrm>
        </p:spPr>
        <p:txBody>
          <a:bodyPr wrap="none">
            <a:spAutoFit/>
          </a:bodyPr>
          <a:lstStyle>
            <a:lvl1pPr>
              <a:spcBef>
                <a:spcPts val="0"/>
              </a:spcBef>
              <a:defRPr sz="320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/>
              <a:t>X</a:t>
            </a:r>
          </a:p>
        </p:txBody>
      </p:sp>
      <p:sp>
        <p:nvSpPr>
          <p:cNvPr id="26" name="Textplatzhalter 20"/>
          <p:cNvSpPr>
            <a:spLocks noGrp="1"/>
          </p:cNvSpPr>
          <p:nvPr>
            <p:ph type="body" sz="quarter" idx="16"/>
          </p:nvPr>
        </p:nvSpPr>
        <p:spPr bwMode="gray">
          <a:xfrm>
            <a:off x="983651" y="2402729"/>
            <a:ext cx="10784364" cy="307777"/>
          </a:xfrm>
        </p:spPr>
        <p:txBody>
          <a:bodyPr wrap="square">
            <a:noAutofit/>
          </a:bodyPr>
          <a:lstStyle>
            <a:lvl1pPr algn="l">
              <a:spcBef>
                <a:spcPts val="0"/>
              </a:spcBef>
              <a:defRPr lang="de-DE" sz="20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27" name="Textplatzhalter 20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423985" y="3005682"/>
            <a:ext cx="302968" cy="492443"/>
          </a:xfrm>
        </p:spPr>
        <p:txBody>
          <a:bodyPr wrap="none">
            <a:spAutoFit/>
          </a:bodyPr>
          <a:lstStyle>
            <a:lvl1pPr>
              <a:spcBef>
                <a:spcPts val="0"/>
              </a:spcBef>
              <a:defRPr sz="320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/>
              <a:t>X</a:t>
            </a:r>
          </a:p>
        </p:txBody>
      </p:sp>
      <p:sp>
        <p:nvSpPr>
          <p:cNvPr id="28" name="Textplatzhalter 20"/>
          <p:cNvSpPr>
            <a:spLocks noGrp="1"/>
          </p:cNvSpPr>
          <p:nvPr>
            <p:ph type="body" sz="quarter" idx="18"/>
          </p:nvPr>
        </p:nvSpPr>
        <p:spPr bwMode="gray">
          <a:xfrm>
            <a:off x="983651" y="3140653"/>
            <a:ext cx="10784364" cy="307777"/>
          </a:xfrm>
        </p:spPr>
        <p:txBody>
          <a:bodyPr wrap="square">
            <a:noAutofit/>
          </a:bodyPr>
          <a:lstStyle>
            <a:lvl1pPr algn="l">
              <a:spcBef>
                <a:spcPts val="0"/>
              </a:spcBef>
              <a:defRPr lang="de-DE" sz="20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29" name="Textplatzhalter 20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423985" y="3743606"/>
            <a:ext cx="302968" cy="492443"/>
          </a:xfrm>
        </p:spPr>
        <p:txBody>
          <a:bodyPr wrap="none">
            <a:spAutoFit/>
          </a:bodyPr>
          <a:lstStyle>
            <a:lvl1pPr>
              <a:spcBef>
                <a:spcPts val="0"/>
              </a:spcBef>
              <a:defRPr sz="320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/>
              <a:t>X</a:t>
            </a:r>
          </a:p>
        </p:txBody>
      </p:sp>
      <p:sp>
        <p:nvSpPr>
          <p:cNvPr id="30" name="Textplatzhalter 20"/>
          <p:cNvSpPr>
            <a:spLocks noGrp="1"/>
          </p:cNvSpPr>
          <p:nvPr>
            <p:ph type="body" sz="quarter" idx="20"/>
          </p:nvPr>
        </p:nvSpPr>
        <p:spPr bwMode="gray">
          <a:xfrm>
            <a:off x="983651" y="3878576"/>
            <a:ext cx="10784364" cy="307777"/>
          </a:xfrm>
        </p:spPr>
        <p:txBody>
          <a:bodyPr wrap="square">
            <a:noAutofit/>
          </a:bodyPr>
          <a:lstStyle>
            <a:lvl1pPr algn="l">
              <a:spcBef>
                <a:spcPts val="0"/>
              </a:spcBef>
              <a:defRPr lang="de-DE" sz="20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31" name="Textplatzhalter 20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423985" y="4481530"/>
            <a:ext cx="302968" cy="492443"/>
          </a:xfrm>
        </p:spPr>
        <p:txBody>
          <a:bodyPr wrap="none">
            <a:spAutoFit/>
          </a:bodyPr>
          <a:lstStyle>
            <a:lvl1pPr>
              <a:spcBef>
                <a:spcPts val="0"/>
              </a:spcBef>
              <a:defRPr sz="320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/>
              <a:t>X</a:t>
            </a:r>
          </a:p>
        </p:txBody>
      </p:sp>
      <p:sp>
        <p:nvSpPr>
          <p:cNvPr id="32" name="Textplatzhalter 20"/>
          <p:cNvSpPr>
            <a:spLocks noGrp="1"/>
          </p:cNvSpPr>
          <p:nvPr>
            <p:ph type="body" sz="quarter" idx="22"/>
          </p:nvPr>
        </p:nvSpPr>
        <p:spPr bwMode="gray">
          <a:xfrm>
            <a:off x="983651" y="4616501"/>
            <a:ext cx="10784364" cy="307777"/>
          </a:xfrm>
        </p:spPr>
        <p:txBody>
          <a:bodyPr wrap="square">
            <a:noAutofit/>
          </a:bodyPr>
          <a:lstStyle>
            <a:lvl1pPr algn="l">
              <a:spcBef>
                <a:spcPts val="0"/>
              </a:spcBef>
              <a:defRPr lang="de-DE" sz="20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33" name="Textplatzhalter 20"/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423985" y="5219452"/>
            <a:ext cx="302968" cy="492443"/>
          </a:xfrm>
        </p:spPr>
        <p:txBody>
          <a:bodyPr wrap="none">
            <a:spAutoFit/>
          </a:bodyPr>
          <a:lstStyle>
            <a:lvl1pPr>
              <a:spcBef>
                <a:spcPts val="0"/>
              </a:spcBef>
              <a:defRPr sz="320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/>
              <a:t>X</a:t>
            </a:r>
          </a:p>
        </p:txBody>
      </p:sp>
      <p:sp>
        <p:nvSpPr>
          <p:cNvPr id="34" name="Textplatzhalter 20"/>
          <p:cNvSpPr>
            <a:spLocks noGrp="1"/>
          </p:cNvSpPr>
          <p:nvPr>
            <p:ph type="body" sz="quarter" idx="24"/>
          </p:nvPr>
        </p:nvSpPr>
        <p:spPr bwMode="gray">
          <a:xfrm>
            <a:off x="983651" y="5354423"/>
            <a:ext cx="10784364" cy="307777"/>
          </a:xfrm>
        </p:spPr>
        <p:txBody>
          <a:bodyPr wrap="square">
            <a:noAutofit/>
          </a:bodyPr>
          <a:lstStyle>
            <a:lvl1pPr algn="l">
              <a:spcBef>
                <a:spcPts val="0"/>
              </a:spcBef>
              <a:defRPr lang="de-DE" sz="20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35" name="Rechteck 34"/>
          <p:cNvSpPr/>
          <p:nvPr userDrawn="1"/>
        </p:nvSpPr>
        <p:spPr bwMode="gray">
          <a:xfrm>
            <a:off x="0" y="6345238"/>
            <a:ext cx="12192000" cy="5127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pic>
        <p:nvPicPr>
          <p:cNvPr id="3" name="Grafik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12068" y="0"/>
            <a:ext cx="3279932" cy="1207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522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23250314"/>
              </p:ext>
            </p:extLst>
          </p:nvPr>
        </p:nvGraphicFramePr>
        <p:xfrm>
          <a:off x="1955" y="1589"/>
          <a:ext cx="195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39" name="think-cell Folie" r:id="rId4" imgW="287" imgH="287" progId="TCLayout.ActiveDocument.1">
                  <p:embed/>
                </p:oleObj>
              </mc:Choice>
              <mc:Fallback>
                <p:oleObj name="think-cell Folie" r:id="rId4" imgW="287" imgH="287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55" y="1589"/>
                        <a:ext cx="1953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Rechteck 34"/>
          <p:cNvSpPr/>
          <p:nvPr userDrawn="1"/>
        </p:nvSpPr>
        <p:spPr bwMode="gray">
          <a:xfrm>
            <a:off x="0" y="6345238"/>
            <a:ext cx="12192000" cy="5127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19" name="Textplatzhalter 20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23986" y="3010888"/>
            <a:ext cx="835165" cy="1354217"/>
          </a:xfrm>
        </p:spPr>
        <p:txBody>
          <a:bodyPr wrap="none">
            <a:spAutoFit/>
          </a:bodyPr>
          <a:lstStyle>
            <a:lvl1pPr>
              <a:spcBef>
                <a:spcPts val="0"/>
              </a:spcBef>
              <a:defRPr sz="880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/>
              <a:t>X</a:t>
            </a:r>
          </a:p>
        </p:txBody>
      </p:sp>
      <p:sp>
        <p:nvSpPr>
          <p:cNvPr id="20" name="Textplatzhalter 20"/>
          <p:cNvSpPr>
            <a:spLocks noGrp="1"/>
          </p:cNvSpPr>
          <p:nvPr>
            <p:ph type="body" sz="quarter" idx="14"/>
          </p:nvPr>
        </p:nvSpPr>
        <p:spPr bwMode="gray">
          <a:xfrm>
            <a:off x="1664738" y="3751875"/>
            <a:ext cx="10103278" cy="430887"/>
          </a:xfrm>
        </p:spPr>
        <p:txBody>
          <a:bodyPr wrap="square" anchor="b">
            <a:spAutoFit/>
          </a:bodyPr>
          <a:lstStyle>
            <a:lvl1pPr algn="l">
              <a:spcBef>
                <a:spcPts val="0"/>
              </a:spcBef>
              <a:defRPr lang="de-DE" sz="28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  <p:pic>
        <p:nvPicPr>
          <p:cNvPr id="2" name="Grafik 1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912068" y="0"/>
            <a:ext cx="3279932" cy="1207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939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gray">
          <a:xfrm>
            <a:off x="423984" y="1501739"/>
            <a:ext cx="11342478" cy="1885131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de-DE"/>
              <a:t>Augsburg  |  April 2015  |  Abteilung  |  Präsentationstitel</a:t>
            </a:r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gray">
          <a:xfrm>
            <a:off x="10425522" y="6551476"/>
            <a:ext cx="1374274" cy="153888"/>
          </a:xfrm>
        </p:spPr>
        <p:txBody>
          <a:bodyPr/>
          <a:lstStyle/>
          <a:p>
            <a:r>
              <a:rPr lang="en-GB"/>
              <a:t>Seite </a:t>
            </a:r>
            <a:fld id="{3A93053D-D83D-4FF9-9E8E-3712D2573D75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3"/>
          </p:nvPr>
        </p:nvSpPr>
        <p:spPr bwMode="gray">
          <a:xfrm>
            <a:off x="423986" y="908721"/>
            <a:ext cx="11344031" cy="307777"/>
          </a:xfrm>
        </p:spPr>
        <p:txBody>
          <a:bodyPr/>
          <a:lstStyle>
            <a:lvl1pPr>
              <a:spcBef>
                <a:spcPts val="0"/>
              </a:spcBef>
              <a:defRPr sz="20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3306810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zw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91323640"/>
              </p:ext>
            </p:extLst>
          </p:nvPr>
        </p:nvGraphicFramePr>
        <p:xfrm>
          <a:off x="1955" y="1589"/>
          <a:ext cx="195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87" name="think-cell Folie" r:id="rId4" imgW="287" imgH="287" progId="TCLayout.ActiveDocument.1">
                  <p:embed/>
                </p:oleObj>
              </mc:Choice>
              <mc:Fallback>
                <p:oleObj name="think-cell Folie" r:id="rId4" imgW="287" imgH="287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55" y="1589"/>
                        <a:ext cx="1953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gray">
          <a:xfrm>
            <a:off x="423985" y="1501739"/>
            <a:ext cx="5584094" cy="1885131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de-DE"/>
              <a:t>Augsburg  |  April 2015  |  Abteilung  |  Präsentationstitel</a:t>
            </a:r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GB"/>
              <a:t>Seite </a:t>
            </a:r>
            <a:fld id="{3A93053D-D83D-4FF9-9E8E-3712D2573D75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3"/>
          </p:nvPr>
        </p:nvSpPr>
        <p:spPr bwMode="gray">
          <a:xfrm>
            <a:off x="423986" y="908721"/>
            <a:ext cx="11344031" cy="307777"/>
          </a:xfrm>
        </p:spPr>
        <p:txBody>
          <a:bodyPr/>
          <a:lstStyle>
            <a:lvl1pPr>
              <a:spcBef>
                <a:spcPts val="0"/>
              </a:spcBef>
              <a:defRPr sz="20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1" name="Inhaltsplatzhalter 2"/>
          <p:cNvSpPr>
            <a:spLocks noGrp="1"/>
          </p:cNvSpPr>
          <p:nvPr>
            <p:ph idx="14"/>
          </p:nvPr>
        </p:nvSpPr>
        <p:spPr bwMode="gray">
          <a:xfrm>
            <a:off x="6183921" y="1501739"/>
            <a:ext cx="5584094" cy="1885131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7115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gray">
          <a:xfrm>
            <a:off x="423985" y="1501739"/>
            <a:ext cx="5584094" cy="1885131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de-DE"/>
              <a:t>Augsburg  |  April 2015  |  Abteilung  |  Präsentationstitel</a:t>
            </a:r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GB"/>
              <a:t>Seite </a:t>
            </a:r>
            <a:fld id="{3A93053D-D83D-4FF9-9E8E-3712D2573D75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3"/>
          </p:nvPr>
        </p:nvSpPr>
        <p:spPr bwMode="gray">
          <a:xfrm>
            <a:off x="423986" y="908721"/>
            <a:ext cx="11344031" cy="307777"/>
          </a:xfrm>
        </p:spPr>
        <p:txBody>
          <a:bodyPr/>
          <a:lstStyle>
            <a:lvl1pPr>
              <a:spcBef>
                <a:spcPts val="0"/>
              </a:spcBef>
              <a:defRPr sz="20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 bwMode="gray">
          <a:xfrm>
            <a:off x="6183924" y="1557338"/>
            <a:ext cx="5584092" cy="4752000"/>
          </a:xfrm>
          <a:solidFill>
            <a:schemeClr val="accent6"/>
          </a:solidFill>
        </p:spPr>
        <p:txBody>
          <a:bodyPr lIns="108000" tIns="72000" rIns="108000" bIns="72000">
            <a:noAutofit/>
          </a:bodyPr>
          <a:lstStyle>
            <a:lvl1pPr>
              <a:defRPr b="0"/>
            </a:lvl1pPr>
          </a:lstStyle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4037858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99438568"/>
              </p:ext>
            </p:extLst>
          </p:nvPr>
        </p:nvGraphicFramePr>
        <p:xfrm>
          <a:off x="1955" y="1589"/>
          <a:ext cx="195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11" name="think-cell Folie" r:id="rId4" imgW="287" imgH="287" progId="TCLayout.ActiveDocument.1">
                  <p:embed/>
                </p:oleObj>
              </mc:Choice>
              <mc:Fallback>
                <p:oleObj name="think-cell Folie" r:id="rId4" imgW="287" imgH="287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55" y="1589"/>
                        <a:ext cx="1953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Diagrammplatzhalter 7"/>
          <p:cNvSpPr>
            <a:spLocks noGrp="1"/>
          </p:cNvSpPr>
          <p:nvPr>
            <p:ph type="chart" sz="quarter" idx="15"/>
          </p:nvPr>
        </p:nvSpPr>
        <p:spPr bwMode="gray">
          <a:xfrm>
            <a:off x="6183924" y="1557338"/>
            <a:ext cx="5584092" cy="4752000"/>
          </a:xfrm>
          <a:solidFill>
            <a:schemeClr val="accent6"/>
          </a:solidFill>
        </p:spPr>
        <p:txBody>
          <a:bodyPr lIns="108000" tIns="72000" rIns="108000" bIns="72000">
            <a:noAutofit/>
          </a:bodyPr>
          <a:lstStyle>
            <a:lvl1pPr>
              <a:defRPr b="0"/>
            </a:lvl1pPr>
          </a:lstStyle>
          <a:p>
            <a:r>
              <a:rPr lang="de-DE"/>
              <a:t>Diagramm durch Klicken auf Symbol hinzufügen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gray">
          <a:xfrm>
            <a:off x="423985" y="1501739"/>
            <a:ext cx="5584094" cy="1885131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de-DE"/>
              <a:t>Augsburg  |  April 2015  |  Abteilung  |  Präsentationstitel</a:t>
            </a:r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GB"/>
              <a:t>Seite </a:t>
            </a:r>
            <a:fld id="{3A93053D-D83D-4FF9-9E8E-3712D2573D75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3"/>
          </p:nvPr>
        </p:nvSpPr>
        <p:spPr bwMode="gray">
          <a:xfrm>
            <a:off x="423986" y="908721"/>
            <a:ext cx="11344031" cy="307777"/>
          </a:xfrm>
        </p:spPr>
        <p:txBody>
          <a:bodyPr/>
          <a:lstStyle>
            <a:lvl1pPr>
              <a:spcBef>
                <a:spcPts val="0"/>
              </a:spcBef>
              <a:defRPr sz="20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3764051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Bild ganzfläch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de-DE"/>
              <a:t>Augsburg  |  April 2015  |  Abteilung  |  Präsentationstitel</a:t>
            </a:r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GB"/>
              <a:t>Seite </a:t>
            </a:r>
            <a:fld id="{3A93053D-D83D-4FF9-9E8E-3712D2573D75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3"/>
          </p:nvPr>
        </p:nvSpPr>
        <p:spPr bwMode="gray">
          <a:xfrm>
            <a:off x="423986" y="908721"/>
            <a:ext cx="11344031" cy="307777"/>
          </a:xfrm>
        </p:spPr>
        <p:txBody>
          <a:bodyPr/>
          <a:lstStyle>
            <a:lvl1pPr>
              <a:spcBef>
                <a:spcPts val="0"/>
              </a:spcBef>
              <a:defRPr sz="20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 bwMode="gray">
          <a:xfrm>
            <a:off x="423986" y="1557338"/>
            <a:ext cx="11344031" cy="4752000"/>
          </a:xfrm>
          <a:solidFill>
            <a:schemeClr val="accent6"/>
          </a:solidFill>
        </p:spPr>
        <p:txBody>
          <a:bodyPr lIns="108000" tIns="72000" rIns="108000" bIns="72000">
            <a:noAutofit/>
          </a:bodyPr>
          <a:lstStyle>
            <a:lvl1pPr>
              <a:defRPr b="0"/>
            </a:lvl1pPr>
          </a:lstStyle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260323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fik 1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gray">
          <a:xfrm>
            <a:off x="1775074" y="1448780"/>
            <a:ext cx="8641855" cy="3744419"/>
          </a:xfrm>
          <a:prstGeom prst="rect">
            <a:avLst/>
          </a:prstGeom>
        </p:spPr>
      </p:pic>
      <p:sp>
        <p:nvSpPr>
          <p:cNvPr id="19" name="Rechteck 18"/>
          <p:cNvSpPr/>
          <p:nvPr userDrawn="1"/>
        </p:nvSpPr>
        <p:spPr bwMode="gray">
          <a:xfrm>
            <a:off x="0" y="6165304"/>
            <a:ext cx="12192000" cy="6926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21" name="Textplatzhalter 20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2285115" y="1808821"/>
            <a:ext cx="7621770" cy="276999"/>
          </a:xfrm>
        </p:spPr>
        <p:txBody>
          <a:bodyPr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Vorname, Name</a:t>
            </a:r>
          </a:p>
        </p:txBody>
      </p:sp>
      <p:sp>
        <p:nvSpPr>
          <p:cNvPr id="22" name="Textplatzhalter 20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285115" y="2074964"/>
            <a:ext cx="7621770" cy="276999"/>
          </a:xfrm>
        </p:spPr>
        <p:txBody>
          <a:bodyPr/>
          <a:lstStyle>
            <a:lvl1pPr>
              <a:spcBef>
                <a:spcPts val="0"/>
              </a:spcBef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Postiion</a:t>
            </a:r>
          </a:p>
        </p:txBody>
      </p:sp>
      <p:sp>
        <p:nvSpPr>
          <p:cNvPr id="16" name="Textplatzhalter 20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349352" y="2569418"/>
            <a:ext cx="6557538" cy="276999"/>
          </a:xfrm>
        </p:spPr>
        <p:txBody>
          <a:bodyPr/>
          <a:lstStyle>
            <a:lvl1pPr>
              <a:spcBef>
                <a:spcPts val="0"/>
              </a:spcBef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Nummer</a:t>
            </a:r>
          </a:p>
        </p:txBody>
      </p:sp>
      <p:sp>
        <p:nvSpPr>
          <p:cNvPr id="20" name="Textplatzhalter 20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3349352" y="2843807"/>
            <a:ext cx="6557538" cy="276999"/>
          </a:xfrm>
        </p:spPr>
        <p:txBody>
          <a:bodyPr/>
          <a:lstStyle>
            <a:lvl1pPr>
              <a:spcBef>
                <a:spcPts val="0"/>
              </a:spcBef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Nummer</a:t>
            </a:r>
          </a:p>
        </p:txBody>
      </p:sp>
      <p:sp>
        <p:nvSpPr>
          <p:cNvPr id="28" name="Textplatzhalter 20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3349352" y="3118197"/>
            <a:ext cx="6557538" cy="276999"/>
          </a:xfrm>
        </p:spPr>
        <p:txBody>
          <a:bodyPr/>
          <a:lstStyle>
            <a:lvl1pPr>
              <a:spcBef>
                <a:spcPts val="0"/>
              </a:spcBef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xxx@augsburg.de</a:t>
            </a:r>
          </a:p>
        </p:txBody>
      </p:sp>
      <p:sp>
        <p:nvSpPr>
          <p:cNvPr id="29" name="Textplatzhalter 20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3348618" y="4007379"/>
            <a:ext cx="6558267" cy="276999"/>
          </a:xfrm>
        </p:spPr>
        <p:txBody>
          <a:bodyPr/>
          <a:lstStyle>
            <a:lvl1pPr algn="r">
              <a:spcBef>
                <a:spcPts val="0"/>
              </a:spcBef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Straße XX</a:t>
            </a:r>
          </a:p>
        </p:txBody>
      </p:sp>
      <p:sp>
        <p:nvSpPr>
          <p:cNvPr id="30" name="Textplatzhalter 20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3348618" y="4281769"/>
            <a:ext cx="6558267" cy="276999"/>
          </a:xfrm>
        </p:spPr>
        <p:txBody>
          <a:bodyPr/>
          <a:lstStyle>
            <a:lvl1pPr algn="r">
              <a:spcBef>
                <a:spcPts val="0"/>
              </a:spcBef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XXXXX Augsburg</a:t>
            </a:r>
          </a:p>
        </p:txBody>
      </p:sp>
      <p:sp>
        <p:nvSpPr>
          <p:cNvPr id="31" name="Textplatzhalter 20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2285115" y="2569418"/>
            <a:ext cx="974769" cy="276999"/>
          </a:xfrm>
        </p:spPr>
        <p:txBody>
          <a:bodyPr/>
          <a:lstStyle>
            <a:lvl1pPr>
              <a:spcBef>
                <a:spcPts val="0"/>
              </a:spcBef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Tel</a:t>
            </a:r>
          </a:p>
        </p:txBody>
      </p:sp>
      <p:sp>
        <p:nvSpPr>
          <p:cNvPr id="32" name="Textplatzhalter 20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2285115" y="2843807"/>
            <a:ext cx="974769" cy="276999"/>
          </a:xfrm>
        </p:spPr>
        <p:txBody>
          <a:bodyPr/>
          <a:lstStyle>
            <a:lvl1pPr>
              <a:spcBef>
                <a:spcPts val="0"/>
              </a:spcBef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Fax</a:t>
            </a:r>
          </a:p>
        </p:txBody>
      </p:sp>
      <p:sp>
        <p:nvSpPr>
          <p:cNvPr id="33" name="Textplatzhalter 20"/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2285115" y="3118197"/>
            <a:ext cx="974769" cy="276999"/>
          </a:xfrm>
        </p:spPr>
        <p:txBody>
          <a:bodyPr/>
          <a:lstStyle>
            <a:lvl1pPr>
              <a:spcBef>
                <a:spcPts val="0"/>
              </a:spcBef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E-Mail</a:t>
            </a:r>
          </a:p>
        </p:txBody>
      </p:sp>
      <p:sp>
        <p:nvSpPr>
          <p:cNvPr id="34" name="Textplatzhalter 20"/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3348618" y="3732990"/>
            <a:ext cx="6558267" cy="276999"/>
          </a:xfrm>
        </p:spPr>
        <p:txBody>
          <a:bodyPr/>
          <a:lstStyle>
            <a:lvl1pPr algn="r">
              <a:spcBef>
                <a:spcPts val="0"/>
              </a:spcBef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Stadt Augsburg</a:t>
            </a:r>
          </a:p>
        </p:txBody>
      </p:sp>
      <p:sp>
        <p:nvSpPr>
          <p:cNvPr id="35" name="Textplatzhalter 20"/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3348618" y="4556158"/>
            <a:ext cx="6558267" cy="276999"/>
          </a:xfrm>
        </p:spPr>
        <p:txBody>
          <a:bodyPr/>
          <a:lstStyle>
            <a:lvl1pPr algn="r">
              <a:spcBef>
                <a:spcPts val="0"/>
              </a:spcBef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www.augsburg.de</a:t>
            </a:r>
          </a:p>
        </p:txBody>
      </p:sp>
    </p:spTree>
    <p:extLst>
      <p:ext uri="{BB962C8B-B14F-4D97-AF65-F5344CB8AC3E}">
        <p14:creationId xmlns:p14="http://schemas.microsoft.com/office/powerpoint/2010/main" val="2294384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vmlDrawing" Target="../drawings/vmlDrawing1.v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/>
          <p:cNvGraphicFramePr>
            <a:graphicFrameLocks noChangeAspect="1"/>
          </p:cNvGraphicFramePr>
          <p:nvPr userDrawn="1">
            <p:custDataLst>
              <p:tags r:id="rId12"/>
            </p:custDataLst>
            <p:extLst>
              <p:ext uri="{D42A27DB-BD31-4B8C-83A1-F6EECF244321}">
                <p14:modId xmlns:p14="http://schemas.microsoft.com/office/powerpoint/2010/main" val="1198857415"/>
              </p:ext>
            </p:extLst>
          </p:nvPr>
        </p:nvGraphicFramePr>
        <p:xfrm>
          <a:off x="1955" y="1589"/>
          <a:ext cx="195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69" name="think-cell Folie" r:id="rId13" imgW="287" imgH="287" progId="TCLayout.ActiveDocument.1">
                  <p:embed/>
                </p:oleObj>
              </mc:Choice>
              <mc:Fallback>
                <p:oleObj name="think-cell Folie" r:id="rId13" imgW="287" imgH="287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955" y="1589"/>
                        <a:ext cx="1953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platzhalter 1"/>
          <p:cNvSpPr>
            <a:spLocks noGrp="1"/>
          </p:cNvSpPr>
          <p:nvPr>
            <p:ph type="title"/>
          </p:nvPr>
        </p:nvSpPr>
        <p:spPr bwMode="gray">
          <a:xfrm>
            <a:off x="423984" y="568425"/>
            <a:ext cx="11342478" cy="307777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 bwMode="gray">
          <a:xfrm>
            <a:off x="423984" y="1501739"/>
            <a:ext cx="11342478" cy="18851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 bwMode="gray">
          <a:xfrm>
            <a:off x="423985" y="6551476"/>
            <a:ext cx="9793088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Augsburg  |  April 2015  |  Abteilung  |  Präsentationstitel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 bwMode="gray">
          <a:xfrm>
            <a:off x="10394324" y="6551476"/>
            <a:ext cx="1374274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accent5"/>
                </a:solidFill>
              </a:defRPr>
            </a:lvl1pPr>
          </a:lstStyle>
          <a:p>
            <a:r>
              <a:rPr lang="de-DE" dirty="0"/>
              <a:t>Seite </a:t>
            </a:r>
            <a:fld id="{3A93053D-D83D-4FF9-9E8E-3712D2573D75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13" name="Gerade Verbindung 12"/>
          <p:cNvCxnSpPr/>
          <p:nvPr userDrawn="1"/>
        </p:nvCxnSpPr>
        <p:spPr bwMode="gray">
          <a:xfrm>
            <a:off x="423694" y="6453758"/>
            <a:ext cx="11342769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3035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8" r:id="rId2"/>
    <p:sldLayoutId id="2147483669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81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spcBef>
          <a:spcPct val="0"/>
        </a:spcBef>
        <a:buNone/>
        <a:defRPr sz="20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16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spcBef>
          <a:spcPts val="12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266700" indent="-266700" algn="l" defTabSz="914400" rtl="0" eaLnBrk="1" latinLnBrk="0" hangingPunct="1">
        <a:spcBef>
          <a:spcPts val="900"/>
        </a:spcBef>
        <a:buClr>
          <a:schemeClr val="tx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531813" indent="-265113" algn="l" defTabSz="914400" rtl="0" eaLnBrk="1" latinLnBrk="0" hangingPunct="1">
        <a:spcBef>
          <a:spcPts val="9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809625" indent="-266400" algn="l" defTabSz="914400" rtl="0" eaLnBrk="1" latinLnBrk="0" hangingPunct="1">
        <a:spcBef>
          <a:spcPts val="9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23986" y="3212978"/>
            <a:ext cx="11344030" cy="492443"/>
          </a:xfrm>
        </p:spPr>
        <p:txBody>
          <a:bodyPr/>
          <a:lstStyle/>
          <a:p>
            <a:r>
              <a:rPr lang="de-DE" dirty="0"/>
              <a:t>Paritätische Sankt Jakobsstiftung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Verwaltet durch das Amt für Finanzen und Stiftungen der Stadt Augsburg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>
          <a:xfrm>
            <a:off x="423986" y="6104752"/>
            <a:ext cx="11344031" cy="276999"/>
          </a:xfrm>
        </p:spPr>
        <p:txBody>
          <a:bodyPr/>
          <a:lstStyle/>
          <a:p>
            <a:r>
              <a:rPr lang="de-DE" dirty="0"/>
              <a:t>Augsburg  |  25. Mai 2022  |  Dieter Uitz  |  Amt für Finanzen und Stiftungen</a:t>
            </a:r>
          </a:p>
        </p:txBody>
      </p:sp>
    </p:spTree>
    <p:extLst>
      <p:ext uri="{BB962C8B-B14F-4D97-AF65-F5344CB8AC3E}">
        <p14:creationId xmlns:p14="http://schemas.microsoft.com/office/powerpoint/2010/main" val="2628620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Paritätische Sankt Jakobsstiftung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Augsburg  |  Mai 2022  |  Amt für Finanzen und Stiftungen  |  Paritätische Sankt Jakobsstiftung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Seite </a:t>
            </a:r>
            <a:fld id="{3A93053D-D83D-4FF9-9E8E-3712D2573D75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>
          <a:noFill/>
        </p:spPr>
        <p:txBody>
          <a:bodyPr/>
          <a:lstStyle/>
          <a:p>
            <a:r>
              <a:rPr lang="de-DE" dirty="0"/>
              <a:t>Stadtplan um 1500 (sogenannter „</a:t>
            </a:r>
            <a:r>
              <a:rPr lang="de-DE" dirty="0" err="1"/>
              <a:t>Seldplan</a:t>
            </a:r>
            <a:r>
              <a:rPr lang="de-DE" dirty="0"/>
              <a:t>“) und Foto von </a:t>
            </a:r>
            <a:r>
              <a:rPr lang="de-DE" dirty="0">
                <a:solidFill>
                  <a:srgbClr val="FF0000"/>
                </a:solidFill>
              </a:rPr>
              <a:t>1898 vom Oberen Graben</a:t>
            </a:r>
          </a:p>
        </p:txBody>
      </p:sp>
      <p:pic>
        <p:nvPicPr>
          <p:cNvPr id="9" name="Picture 2" descr="Copy%20of%20Jakobspfr%c3%bcnde_Neubau_1898_Detail_jpg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41838" y="1581029"/>
            <a:ext cx="5797921" cy="4319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1056077" y="861819"/>
            <a:ext cx="4319937" cy="5758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4577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Paritätische Sankt Jakobsstiftung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23984" y="1501739"/>
            <a:ext cx="7544224" cy="2647341"/>
          </a:xfrm>
        </p:spPr>
        <p:txBody>
          <a:bodyPr/>
          <a:lstStyle/>
          <a:p>
            <a:pPr lvl="2"/>
            <a:r>
              <a:rPr lang="de-DE" altLang="de-DE" dirty="0"/>
              <a:t>Errichtung der Gebäude am Oberen Graben 1899</a:t>
            </a:r>
          </a:p>
          <a:p>
            <a:pPr lvl="2"/>
            <a:r>
              <a:rPr lang="de-DE" altLang="de-DE" dirty="0"/>
              <a:t>Weitgehende Zerstörung 25.-26.02.1944, Nord- und Südflügel komplett zerstört</a:t>
            </a:r>
          </a:p>
          <a:p>
            <a:pPr lvl="2"/>
            <a:r>
              <a:rPr lang="de-DE" altLang="de-DE" dirty="0"/>
              <a:t>Wiederaufbau in mehreren Abschnitten teils aus Trümmern des Hauses (Zeugnis Torbogen Jakobssaal und Historische Küche)</a:t>
            </a:r>
          </a:p>
          <a:p>
            <a:pPr lvl="2"/>
            <a:r>
              <a:rPr lang="de-DE" altLang="de-DE" dirty="0"/>
              <a:t>Beschluss 10.7.1973: Wegfall Einkaufsmöglichkeit in die Pfründe</a:t>
            </a:r>
          </a:p>
          <a:p>
            <a:pPr lvl="2"/>
            <a:r>
              <a:rPr lang="de-DE" altLang="de-DE" dirty="0"/>
              <a:t>Beschluss 21.7.1975: Umbenennung der Jakobs-Pfründe in „Paritätisches St. Jakobs-Stift“</a:t>
            </a:r>
          </a:p>
          <a:p>
            <a:pPr lvl="2"/>
            <a:endParaRPr lang="de-DE" alt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Augsburg  |  Mai 2022  |  Amt für Finanzen und Stiftungen  |  Paritätische Sankt Jakobsstiftung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Seite </a:t>
            </a:r>
            <a:fld id="{3A93053D-D83D-4FF9-9E8E-3712D2573D75}" type="slidenum">
              <a:rPr lang="en-GB" smtClean="0"/>
              <a:pPr/>
              <a:t>10</a:t>
            </a:fld>
            <a:endParaRPr lang="en-GB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Geschichte</a:t>
            </a:r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152FD847-A762-4ADE-9F2E-A265E6B7A4F9}"/>
              </a:ext>
            </a:extLst>
          </p:cNvPr>
          <p:cNvSpPr txBox="1">
            <a:spLocks/>
          </p:cNvSpPr>
          <p:nvPr/>
        </p:nvSpPr>
        <p:spPr bwMode="gray">
          <a:xfrm>
            <a:off x="423984" y="4195946"/>
            <a:ext cx="11000608" cy="22390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spcBef>
                <a:spcPts val="16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12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6700" indent="-266700" algn="l" defTabSz="914400" rtl="0" eaLnBrk="1" latinLnBrk="0" hangingPunct="1">
              <a:spcBef>
                <a:spcPts val="9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1813" indent="-265113" algn="l" defTabSz="914400" rtl="0" eaLnBrk="1" latinLnBrk="0" hangingPunct="1">
              <a:spcBef>
                <a:spcPts val="9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09625" indent="-266400" algn="l" defTabSz="914400" rtl="0" eaLnBrk="1" latinLnBrk="0" hangingPunct="1">
              <a:spcBef>
                <a:spcPts val="9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de-DE" altLang="de-DE" dirty="0"/>
              <a:t>Zustiftung 1987: Schuhmachermeister Albert </a:t>
            </a:r>
            <a:r>
              <a:rPr lang="de-DE" altLang="de-DE" dirty="0" err="1"/>
              <a:t>Leidl</a:t>
            </a:r>
            <a:r>
              <a:rPr lang="de-DE" altLang="de-DE" dirty="0"/>
              <a:t> rd. 1,5 Mio. DM</a:t>
            </a:r>
          </a:p>
          <a:p>
            <a:pPr lvl="2"/>
            <a:r>
              <a:rPr lang="de-DE" altLang="de-DE" dirty="0"/>
              <a:t>Umbauten zur Modernisierung der Anlagen: 1977, 1992, 1998, 2003</a:t>
            </a:r>
          </a:p>
          <a:p>
            <a:pPr lvl="2"/>
            <a:r>
              <a:rPr lang="de-DE" altLang="de-DE" dirty="0"/>
              <a:t>Übertragung Pflegebetriebs beginnend ab 2006 auf den städtischen </a:t>
            </a:r>
          </a:p>
          <a:p>
            <a:pPr marL="0" lvl="2" indent="0">
              <a:buNone/>
            </a:pPr>
            <a:r>
              <a:rPr lang="de-DE" altLang="de-DE" dirty="0"/>
              <a:t>    Eigenbetrieb Altenhilfe Augsburg als Betreiber der stiftungseigenen</a:t>
            </a:r>
          </a:p>
          <a:p>
            <a:pPr marL="0" lvl="2" indent="0">
              <a:buNone/>
            </a:pPr>
            <a:r>
              <a:rPr lang="de-DE" altLang="de-DE" dirty="0"/>
              <a:t>    Pflegeeinrichtungen</a:t>
            </a:r>
          </a:p>
          <a:p>
            <a:pPr lvl="2"/>
            <a:r>
              <a:rPr lang="de-DE" altLang="de-DE" dirty="0"/>
              <a:t>Beschluss des Stadtrats zur Aufgabe des Pflegestandorts im Jakobsstift ab 2017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9966" y="397489"/>
            <a:ext cx="3668234" cy="2732018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AA78DAF5-FB76-4E5A-80C8-A49280F526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15821" y="3129507"/>
            <a:ext cx="1792379" cy="3194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913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Paritätische Sankt Jakobsstiftung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23984" y="1501739"/>
            <a:ext cx="8336312" cy="5078313"/>
          </a:xfrm>
        </p:spPr>
        <p:txBody>
          <a:bodyPr/>
          <a:lstStyle/>
          <a:p>
            <a:pPr lvl="2"/>
            <a:r>
              <a:rPr lang="de-DE" altLang="de-DE" dirty="0"/>
              <a:t>Umzug der verbliebenen 30 Bewohner in den neu umgebauten Wollmarkt im September 2016</a:t>
            </a:r>
          </a:p>
          <a:p>
            <a:pPr lvl="2"/>
            <a:r>
              <a:rPr lang="de-DE" altLang="de-DE" dirty="0"/>
              <a:t>Schließung St. Jakobsstift zum 31.12.2016 und Rückübertragung der Gebäudeverwaltung in die Zuständigkeit der Stiftung</a:t>
            </a:r>
          </a:p>
          <a:p>
            <a:pPr lvl="2"/>
            <a:r>
              <a:rPr lang="de-DE" altLang="de-DE" dirty="0"/>
              <a:t>Prüfung geeigneter Alternativnutzungen für Gesamtareal in 2017</a:t>
            </a:r>
          </a:p>
          <a:p>
            <a:pPr lvl="2"/>
            <a:r>
              <a:rPr lang="de-DE" altLang="de-DE" dirty="0"/>
              <a:t>Umbau </a:t>
            </a:r>
            <a:r>
              <a:rPr lang="de-DE" altLang="de-DE" dirty="0" err="1"/>
              <a:t>Nordbau</a:t>
            </a:r>
            <a:r>
              <a:rPr lang="de-DE" altLang="de-DE" dirty="0"/>
              <a:t>, Mittelbau, </a:t>
            </a:r>
            <a:r>
              <a:rPr lang="de-DE" altLang="de-DE" dirty="0" err="1"/>
              <a:t>Diakonhaus</a:t>
            </a:r>
            <a:r>
              <a:rPr lang="de-DE" altLang="de-DE" dirty="0"/>
              <a:t>, Nordflügel zum Verwaltungs-zentrum 5 der Stadt Augsburg 2017-April 2018, Baukosten rd. 2,4 Mio. € </a:t>
            </a:r>
          </a:p>
          <a:p>
            <a:pPr lvl="2"/>
            <a:r>
              <a:rPr lang="de-DE" altLang="de-DE" dirty="0"/>
              <a:t>Eröffnung des Neuen VG 5 im Stiftungshaus Jakobsstift am 30.08.2018</a:t>
            </a:r>
          </a:p>
          <a:p>
            <a:pPr lvl="2"/>
            <a:r>
              <a:rPr lang="de-DE" altLang="de-DE" dirty="0"/>
              <a:t>Damit hat die Stiftungsverwaltung der Stadt Augsburg ihren Sitz erstmals in stiftungseigenen Räumen</a:t>
            </a:r>
          </a:p>
          <a:p>
            <a:pPr lvl="2"/>
            <a:r>
              <a:rPr lang="de-DE" altLang="de-DE" dirty="0"/>
              <a:t>Umbau Südflügel für ein Inklusionsprojekt des Fritz-Felsensteinhauses 2018-April/2019 mit eigenen Verwaltungs- und Beratungsräumen Baukosten gesamt rd. 2 Mio. €, Baukostenanteil Stiftung rd. 360 T€, </a:t>
            </a:r>
          </a:p>
          <a:p>
            <a:pPr marL="0" lvl="2" indent="0">
              <a:buNone/>
            </a:pPr>
            <a:r>
              <a:rPr lang="de-DE" altLang="de-DE" dirty="0"/>
              <a:t>		 </a:t>
            </a:r>
          </a:p>
          <a:p>
            <a:pPr lvl="2"/>
            <a:endParaRPr lang="de-DE" alt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Augsburg  |  Mai 2022  |  Amt für Finanzen und Stiftungen  |  Paritätische Sankt </a:t>
            </a:r>
            <a:r>
              <a:rPr lang="de-DE" dirty="0" err="1"/>
              <a:t>Jakobsstiftungs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Seite </a:t>
            </a:r>
            <a:fld id="{3A93053D-D83D-4FF9-9E8E-3712D2573D75}" type="slidenum">
              <a:rPr lang="en-GB" smtClean="0"/>
              <a:pPr/>
              <a:t>11</a:t>
            </a:fld>
            <a:endParaRPr lang="en-GB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Geschichte</a:t>
            </a: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12424" y="1481590"/>
            <a:ext cx="1864116" cy="4078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858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Paritätische Sankt Jakobsstiftung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23984" y="1501739"/>
            <a:ext cx="8840368" cy="4478149"/>
          </a:xfrm>
        </p:spPr>
        <p:txBody>
          <a:bodyPr/>
          <a:lstStyle/>
          <a:p>
            <a:pPr lvl="2"/>
            <a:endParaRPr lang="de-DE" altLang="de-DE" dirty="0"/>
          </a:p>
          <a:p>
            <a:pPr lvl="2"/>
            <a:r>
              <a:rPr lang="de-DE" altLang="de-DE" dirty="0"/>
              <a:t>Zweckvermögen: Vermögen dient unmittelbar der Erfüllung der Stiftungszwecke</a:t>
            </a:r>
          </a:p>
          <a:p>
            <a:pPr lvl="4">
              <a:buFont typeface="Arial" panose="020B0604020202020204" pitchFamily="34" charset="0"/>
              <a:buChar char="•"/>
            </a:pPr>
            <a:r>
              <a:rPr lang="de-DE" altLang="de-DE" dirty="0"/>
              <a:t>Wohneinheiten Oberer Graben 4 und 8: Betreutes Senioren-Wohnen </a:t>
            </a:r>
          </a:p>
          <a:p>
            <a:pPr lvl="4">
              <a:buFont typeface="Arial" panose="020B0604020202020204" pitchFamily="34" charset="0"/>
              <a:buChar char="•"/>
            </a:pPr>
            <a:r>
              <a:rPr lang="de-DE" altLang="de-DE" dirty="0"/>
              <a:t>Hofhäuser: Betreutes Senioren-Wohnen (8 WE)</a:t>
            </a:r>
          </a:p>
          <a:p>
            <a:pPr lvl="4">
              <a:buFont typeface="Arial" panose="020B0604020202020204" pitchFamily="34" charset="0"/>
              <a:buChar char="•"/>
            </a:pPr>
            <a:r>
              <a:rPr lang="de-DE" altLang="de-DE" dirty="0"/>
              <a:t>Südflügel: Inklusives Wohnprojekt „Fritz &amp; Jack“ für Menschen mit Behinderung und persönlichem Assistenzbedarf </a:t>
            </a:r>
          </a:p>
          <a:p>
            <a:pPr marL="543225" lvl="4" indent="0">
              <a:buNone/>
            </a:pPr>
            <a:endParaRPr lang="de-DE" altLang="de-DE" dirty="0"/>
          </a:p>
          <a:p>
            <a:pPr lvl="2"/>
            <a:r>
              <a:rPr lang="de-DE" altLang="de-DE" dirty="0"/>
              <a:t>Übriges Stiftungsvermögen: Vermögen dient der Vermögensverwaltung </a:t>
            </a:r>
          </a:p>
          <a:p>
            <a:pPr lvl="4">
              <a:buFont typeface="Arial" panose="020B0604020202020204" pitchFamily="34" charset="0"/>
              <a:buChar char="•"/>
            </a:pPr>
            <a:r>
              <a:rPr lang="de-DE" altLang="de-DE" dirty="0"/>
              <a:t>Gewerbeeinheiten Oberer Graben 4 und 8 </a:t>
            </a:r>
          </a:p>
          <a:p>
            <a:pPr lvl="4">
              <a:buFont typeface="Arial" panose="020B0604020202020204" pitchFamily="34" charset="0"/>
              <a:buChar char="•"/>
            </a:pPr>
            <a:r>
              <a:rPr lang="de-DE" altLang="de-DE" dirty="0"/>
              <a:t>Therapie-Praxis Oberer Graben 12</a:t>
            </a:r>
          </a:p>
          <a:p>
            <a:pPr lvl="4">
              <a:buFont typeface="Arial" panose="020B0604020202020204" pitchFamily="34" charset="0"/>
              <a:buChar char="•"/>
            </a:pPr>
            <a:r>
              <a:rPr lang="de-DE" altLang="de-DE" dirty="0"/>
              <a:t>Verwaltungszentrum 5: Mittlerer Lech 5</a:t>
            </a:r>
          </a:p>
          <a:p>
            <a:pPr lvl="4">
              <a:buFont typeface="Arial" panose="020B0604020202020204" pitchFamily="34" charset="0"/>
              <a:buChar char="•"/>
            </a:pPr>
            <a:r>
              <a:rPr lang="de-DE" altLang="de-DE" dirty="0"/>
              <a:t>Kapitalvermögen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Augsburg  |  Mai 2022  |  Amt für Finanzen und Stiftungen  |  Paritätische Sankt Jakobsstiftung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Seite </a:t>
            </a:r>
            <a:fld id="{3A93053D-D83D-4FF9-9E8E-3712D2573D75}" type="slidenum">
              <a:rPr lang="en-GB" smtClean="0"/>
              <a:pPr/>
              <a:t>12</a:t>
            </a:fld>
            <a:endParaRPr lang="en-GB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Stiftungsvermögen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D897C628-C434-41D7-89EE-9B0F27718B3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8640862" y="3260402"/>
            <a:ext cx="3749090" cy="2502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602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>
          <a:xfrm>
            <a:off x="423986" y="3010888"/>
            <a:ext cx="708527" cy="1354217"/>
          </a:xfrm>
        </p:spPr>
        <p:txBody>
          <a:bodyPr/>
          <a:lstStyle/>
          <a:p>
            <a:r>
              <a:rPr lang="de-DE" dirty="0"/>
              <a:t>2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4"/>
          </p:nvPr>
        </p:nvSpPr>
        <p:spPr>
          <a:xfrm>
            <a:off x="1631504" y="1268760"/>
            <a:ext cx="10103278" cy="4739759"/>
          </a:xfrm>
        </p:spPr>
        <p:txBody>
          <a:bodyPr/>
          <a:lstStyle/>
          <a:p>
            <a:r>
              <a:rPr lang="de-DE" dirty="0"/>
              <a:t>Amt für Finanzen und Stiftungen</a:t>
            </a:r>
          </a:p>
          <a:p>
            <a:endParaRPr lang="de-DE" dirty="0"/>
          </a:p>
          <a:p>
            <a:r>
              <a:rPr lang="de-DE" dirty="0"/>
              <a:t>Aufgaben: </a:t>
            </a:r>
          </a:p>
          <a:p>
            <a:endParaRPr lang="de-DE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dirty="0"/>
              <a:t>Haushaltsaufstellung und –</a:t>
            </a:r>
            <a:r>
              <a:rPr lang="de-DE" dirty="0" err="1"/>
              <a:t>vollzug</a:t>
            </a:r>
            <a:r>
              <a:rPr lang="de-DE" dirty="0"/>
              <a:t> für die Stadt Augsburg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dirty="0"/>
              <a:t>Steuerveranlagung Kommunale Steuern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dirty="0"/>
              <a:t>Stadtinterne Steuerberatung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dirty="0"/>
              <a:t>Investitionsfinanzierung, Kredit- und Anlagenmanagement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dirty="0"/>
              <a:t>Stadtkasse</a:t>
            </a:r>
          </a:p>
          <a:p>
            <a:endParaRPr lang="de-DE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dirty="0"/>
              <a:t>Bereich Stiftungen als eigener Aufgabenbereich </a:t>
            </a:r>
          </a:p>
        </p:txBody>
      </p:sp>
    </p:spTree>
    <p:extLst>
      <p:ext uri="{BB962C8B-B14F-4D97-AF65-F5344CB8AC3E}">
        <p14:creationId xmlns:p14="http://schemas.microsoft.com/office/powerpoint/2010/main" val="2960780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3984" y="568425"/>
            <a:ext cx="11342478" cy="307777"/>
          </a:xfrm>
        </p:spPr>
        <p:txBody>
          <a:bodyPr/>
          <a:lstStyle/>
          <a:p>
            <a:r>
              <a:rPr lang="de-DE" dirty="0"/>
              <a:t>Bereich Stiftungen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23984" y="1844824"/>
            <a:ext cx="11342478" cy="3970318"/>
          </a:xfrm>
        </p:spPr>
        <p:txBody>
          <a:bodyPr/>
          <a:lstStyle/>
          <a:p>
            <a:pPr lvl="2"/>
            <a:r>
              <a:rPr lang="de-DE" altLang="de-DE" sz="1800" dirty="0"/>
              <a:t>Verwaltung von 48 rechtsfähigen Stiftungen zzgl. einer Treuhand-Stiftung </a:t>
            </a:r>
          </a:p>
          <a:p>
            <a:pPr lvl="2"/>
            <a:r>
              <a:rPr lang="de-DE" altLang="de-DE" sz="1800" dirty="0"/>
              <a:t>Kaufmännische Rechnungslegung</a:t>
            </a:r>
            <a:endParaRPr lang="de-DE" sz="1800" dirty="0"/>
          </a:p>
          <a:p>
            <a:pPr lvl="2"/>
            <a:r>
              <a:rPr lang="de-DE" altLang="de-DE" sz="1800" dirty="0"/>
              <a:t>Stiftungsvermögen: </a:t>
            </a:r>
          </a:p>
          <a:p>
            <a:pPr lvl="4">
              <a:buFont typeface="Arial" panose="020B0604020202020204" pitchFamily="34" charset="0"/>
              <a:buChar char="•"/>
            </a:pPr>
            <a:r>
              <a:rPr lang="de-DE" altLang="de-DE" dirty="0"/>
              <a:t>Anlagevermögen 31.12.2020: 		rd. 120 Mio. €</a:t>
            </a:r>
            <a:br>
              <a:rPr lang="de-DE" altLang="de-DE" dirty="0"/>
            </a:br>
            <a:r>
              <a:rPr lang="de-DE" altLang="de-DE" dirty="0"/>
              <a:t>davon Sachanlagen			rd. 105 Mio. €</a:t>
            </a:r>
            <a:br>
              <a:rPr lang="de-DE" altLang="de-DE" dirty="0"/>
            </a:br>
            <a:r>
              <a:rPr lang="de-DE" altLang="de-DE" dirty="0"/>
              <a:t>davon Finanzanlagen			rd.   15 Mio. €</a:t>
            </a:r>
          </a:p>
          <a:p>
            <a:pPr lvl="2"/>
            <a:r>
              <a:rPr lang="de-DE" altLang="de-DE" sz="1800" dirty="0"/>
              <a:t>Ausreichungen nach Stiftungszweck 2020:	rd. 336 T€ </a:t>
            </a:r>
            <a:r>
              <a:rPr lang="de-DE" dirty="0"/>
              <a:t> </a:t>
            </a:r>
          </a:p>
          <a:p>
            <a:pPr lvl="4">
              <a:buFont typeface="Arial" panose="020B0604020202020204" pitchFamily="34" charset="0"/>
              <a:buChar char="•"/>
            </a:pPr>
            <a:r>
              <a:rPr lang="de-DE" altLang="de-DE" sz="1800" dirty="0"/>
              <a:t>ohne Reichnisse und Sachleistungen aus Unterhalt Zweckvermögen (insbes. Altenheime)</a:t>
            </a:r>
          </a:p>
          <a:p>
            <a:pPr lvl="4">
              <a:buFont typeface="Arial" panose="020B0604020202020204" pitchFamily="34" charset="0"/>
              <a:buChar char="•"/>
            </a:pPr>
            <a:r>
              <a:rPr lang="de-DE" altLang="de-DE" sz="1800" dirty="0"/>
              <a:t>ohne Ausreichungen für fiduziarische Stiftungen der Stadt Augsburg (2020: 169 T€)</a:t>
            </a:r>
            <a:endParaRPr lang="de-DE" dirty="0"/>
          </a:p>
          <a:p>
            <a:pPr lvl="2"/>
            <a:r>
              <a:rPr lang="de-DE" altLang="de-DE" dirty="0"/>
              <a:t>Stiftungsaufsicht durch die Regierung von Schwaben</a:t>
            </a:r>
          </a:p>
          <a:p>
            <a:pPr lvl="2"/>
            <a:r>
              <a:rPr lang="de-DE" altLang="de-DE" dirty="0"/>
              <a:t>Besonderer Vertreter der Stiftungen (§ 14 </a:t>
            </a:r>
            <a:r>
              <a:rPr lang="de-DE" altLang="de-DE" dirty="0" err="1"/>
              <a:t>BayStG</a:t>
            </a:r>
            <a:r>
              <a:rPr lang="de-DE" altLang="de-DE" dirty="0"/>
              <a:t>), bestellt durch die Stiftungsaufsicht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Augsburg  | Mai 2022  |  Amt für Finanzen und Stiftungen  |  Paritätische Sankt Jakobsstiftung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Seite </a:t>
            </a:r>
            <a:fld id="{3A93053D-D83D-4FF9-9E8E-3712D2573D75}" type="slidenum">
              <a:rPr lang="en-GB" smtClean="0"/>
              <a:pPr/>
              <a:t>14</a:t>
            </a:fld>
            <a:endParaRPr lang="en-GB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Satzungsgemäße Stiftungsverwaltung durch die Stadt Augsburg</a:t>
            </a:r>
          </a:p>
        </p:txBody>
      </p:sp>
    </p:spTree>
    <p:extLst>
      <p:ext uri="{BB962C8B-B14F-4D97-AF65-F5344CB8AC3E}">
        <p14:creationId xmlns:p14="http://schemas.microsoft.com/office/powerpoint/2010/main" val="10407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Bereich Stiftungen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23985" y="1501739"/>
            <a:ext cx="5584094" cy="4001095"/>
          </a:xfrm>
        </p:spPr>
        <p:txBody>
          <a:bodyPr/>
          <a:lstStyle/>
          <a:p>
            <a:r>
              <a:rPr lang="de-DE" dirty="0"/>
              <a:t>Aktiva 2020				         </a:t>
            </a:r>
            <a:r>
              <a:rPr lang="de-DE" sz="1000" dirty="0"/>
              <a:t>in T€</a:t>
            </a:r>
          </a:p>
          <a:p>
            <a:pPr lvl="1"/>
            <a:endParaRPr lang="de-DE" dirty="0"/>
          </a:p>
          <a:p>
            <a:pPr lvl="1"/>
            <a:r>
              <a:rPr lang="de-DE" dirty="0"/>
              <a:t>Anlagevermögen:			  120.498</a:t>
            </a:r>
          </a:p>
          <a:p>
            <a:pPr lvl="1"/>
            <a:r>
              <a:rPr lang="de-DE" dirty="0"/>
              <a:t>davon:		Sachanlagen:	               105.208 		Finanzanlagen:		    15.290</a:t>
            </a:r>
          </a:p>
          <a:p>
            <a:pPr lvl="1" algn="r"/>
            <a:r>
              <a:rPr lang="de-DE" dirty="0"/>
              <a:t>	</a:t>
            </a:r>
          </a:p>
          <a:p>
            <a:pPr lvl="1"/>
            <a:r>
              <a:rPr lang="de-DE" dirty="0"/>
              <a:t>Umlaufvermögen:			    22.330</a:t>
            </a:r>
          </a:p>
          <a:p>
            <a:pPr lvl="1"/>
            <a:r>
              <a:rPr lang="de-DE" dirty="0"/>
              <a:t>Akt. Rechnungsabgrenzung:		           88</a:t>
            </a:r>
          </a:p>
          <a:p>
            <a:pPr lvl="1"/>
            <a:r>
              <a:rPr lang="de-DE" dirty="0"/>
              <a:t>_______________________________________________</a:t>
            </a:r>
          </a:p>
          <a:p>
            <a:pPr lvl="1"/>
            <a:r>
              <a:rPr lang="de-DE" dirty="0"/>
              <a:t>Gesamt in T€				  142.916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Augsburg  | Mai 2022  |  Amt für Finanzen und Stiftungen  |  Paritätische Sankt Jakobsstiftung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Seite </a:t>
            </a:r>
            <a:fld id="{3A93053D-D83D-4FF9-9E8E-3712D2573D75}" type="slidenum">
              <a:rPr lang="en-GB" smtClean="0"/>
              <a:pPr/>
              <a:t>15</a:t>
            </a:fld>
            <a:endParaRPr lang="en-GB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Stiftungsvermögen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idx="14"/>
          </p:nvPr>
        </p:nvSpPr>
        <p:spPr>
          <a:xfrm>
            <a:off x="6175354" y="1501739"/>
            <a:ext cx="5584094" cy="4062651"/>
          </a:xfrm>
        </p:spPr>
        <p:txBody>
          <a:bodyPr/>
          <a:lstStyle/>
          <a:p>
            <a:r>
              <a:rPr lang="de-DE" dirty="0"/>
              <a:t>Passiva 2020				         </a:t>
            </a:r>
            <a:r>
              <a:rPr lang="de-DE" sz="1000" dirty="0"/>
              <a:t>in T€</a:t>
            </a:r>
          </a:p>
          <a:p>
            <a:pPr lvl="1"/>
            <a:endParaRPr lang="de-DE" dirty="0"/>
          </a:p>
          <a:p>
            <a:pPr lvl="1"/>
            <a:r>
              <a:rPr lang="de-DE" dirty="0"/>
              <a:t>Eigenkapital:	 	                         	    99.727</a:t>
            </a:r>
          </a:p>
          <a:p>
            <a:pPr lvl="1"/>
            <a:r>
              <a:rPr lang="de-DE" dirty="0"/>
              <a:t>  incl. </a:t>
            </a:r>
            <a:r>
              <a:rPr lang="de-DE" dirty="0" err="1"/>
              <a:t>SoPo</a:t>
            </a:r>
            <a:r>
              <a:rPr lang="de-DE" dirty="0"/>
              <a:t> (Anteil: rd. 70 v.H.)</a:t>
            </a:r>
          </a:p>
          <a:p>
            <a:pPr lvl="1"/>
            <a:r>
              <a:rPr lang="de-DE" dirty="0"/>
              <a:t>Fremdkapital: Verbindlichkeiten    		    42.653</a:t>
            </a:r>
          </a:p>
          <a:p>
            <a:pPr lvl="1"/>
            <a:r>
              <a:rPr lang="de-DE" dirty="0"/>
              <a:t>	      (Anteil: rd. 30 v.H.)		</a:t>
            </a:r>
          </a:p>
          <a:p>
            <a:pPr lvl="1"/>
            <a:endParaRPr lang="de-DE" sz="800" dirty="0"/>
          </a:p>
          <a:p>
            <a:pPr lvl="1"/>
            <a:r>
              <a:rPr lang="de-DE" dirty="0"/>
              <a:t>Rechnungsabgrenzung                                         536</a:t>
            </a:r>
          </a:p>
          <a:p>
            <a:pPr lvl="1"/>
            <a:r>
              <a:rPr lang="de-DE" dirty="0"/>
              <a:t>_______________________________________________</a:t>
            </a:r>
          </a:p>
          <a:p>
            <a:pPr lvl="1"/>
            <a:r>
              <a:rPr lang="de-DE" dirty="0"/>
              <a:t>Gesamt in T€:		   	               142.916</a:t>
            </a:r>
          </a:p>
        </p:txBody>
      </p:sp>
    </p:spTree>
    <p:extLst>
      <p:ext uri="{BB962C8B-B14F-4D97-AF65-F5344CB8AC3E}">
        <p14:creationId xmlns:p14="http://schemas.microsoft.com/office/powerpoint/2010/main" val="4286404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3984" y="568425"/>
            <a:ext cx="11342478" cy="307777"/>
          </a:xfrm>
        </p:spPr>
        <p:txBody>
          <a:bodyPr/>
          <a:lstStyle/>
          <a:p>
            <a:r>
              <a:rPr lang="de-DE" dirty="0"/>
              <a:t>Stiftungsvermögen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23984" y="1844824"/>
            <a:ext cx="11342478" cy="3185487"/>
          </a:xfrm>
        </p:spPr>
        <p:txBody>
          <a:bodyPr/>
          <a:lstStyle/>
          <a:p>
            <a:pPr lvl="2"/>
            <a:r>
              <a:rPr lang="de-DE" altLang="de-DE" sz="1800" dirty="0"/>
              <a:t>nachhaltige und zuverlässige Vermögensverwaltung = zentrales Erfordernis des Stiftungsrechtes</a:t>
            </a:r>
          </a:p>
          <a:p>
            <a:pPr lvl="2"/>
            <a:r>
              <a:rPr lang="de-DE" altLang="de-DE" sz="1800" dirty="0"/>
              <a:t>Erhaltung und Stärkung des Stiftungsvermögens schafft die Grundlage, den Stiftungszweck und damit den Stifterwillen nachhaltig und dauerhaft zu erfüllen</a:t>
            </a:r>
          </a:p>
          <a:p>
            <a:pPr lvl="2"/>
            <a:r>
              <a:rPr lang="de-DE" altLang="de-DE" dirty="0"/>
              <a:t>Stiftungszweck wird nur mit den Erträgen erfüllt…</a:t>
            </a:r>
          </a:p>
          <a:p>
            <a:pPr lvl="4">
              <a:buFont typeface="Arial" panose="020B0604020202020204" pitchFamily="34" charset="0"/>
              <a:buChar char="•"/>
            </a:pPr>
            <a:r>
              <a:rPr lang="de-DE" altLang="de-DE" dirty="0"/>
              <a:t>die die Stiftung aus ihrem zu erhaltenden Vermögen erzielt</a:t>
            </a:r>
          </a:p>
          <a:p>
            <a:pPr lvl="4">
              <a:buFont typeface="Arial" panose="020B0604020202020204" pitchFamily="34" charset="0"/>
              <a:buChar char="•"/>
            </a:pPr>
            <a:r>
              <a:rPr lang="de-DE" altLang="de-DE" dirty="0"/>
              <a:t>oder unmittelbar durch Nutzung ihres Vermögens (z. B. eines Gebäudes)</a:t>
            </a:r>
          </a:p>
          <a:p>
            <a:pPr lvl="4">
              <a:buFont typeface="Arial" panose="020B0604020202020204" pitchFamily="34" charset="0"/>
              <a:buChar char="•"/>
            </a:pPr>
            <a:r>
              <a:rPr lang="de-DE" altLang="de-DE" dirty="0"/>
              <a:t>(Ausnahme: Verbrauchsstiftung)</a:t>
            </a:r>
          </a:p>
          <a:p>
            <a:pPr lvl="2"/>
            <a:r>
              <a:rPr lang="de-DE" altLang="de-DE" dirty="0"/>
              <a:t>Vermögensverwaltung von aktuell 48 höchst unterschiedlich aufgestellten Einzelstiftungen erfordert ein individualisiertes Anlagemanagement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Augsburg  | Mai 2022  |  Amt für Finanzen und Stiftungen  |  Paritätische Sankt Jakobsstiftung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Seite </a:t>
            </a:r>
            <a:fld id="{3A93053D-D83D-4FF9-9E8E-3712D2573D75}" type="slidenum">
              <a:rPr lang="en-GB" smtClean="0"/>
              <a:pPr/>
              <a:t>16</a:t>
            </a:fld>
            <a:endParaRPr lang="en-GB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Vermögensverwaltung um Stiftungszweck zu erfüllen</a:t>
            </a:r>
          </a:p>
        </p:txBody>
      </p:sp>
    </p:spTree>
    <p:extLst>
      <p:ext uri="{BB962C8B-B14F-4D97-AF65-F5344CB8AC3E}">
        <p14:creationId xmlns:p14="http://schemas.microsoft.com/office/powerpoint/2010/main" val="3565109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Übersicht der Immobilien der von der Stadt Augsburg verwalteten Stiftungen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423985" y="6469827"/>
            <a:ext cx="9793088" cy="307778"/>
          </a:xfrm>
        </p:spPr>
        <p:txBody>
          <a:bodyPr/>
          <a:lstStyle/>
          <a:p>
            <a:endParaRPr lang="de-DE" dirty="0"/>
          </a:p>
          <a:p>
            <a:r>
              <a:rPr lang="de-DE" dirty="0"/>
              <a:t>Augsburg  | Mai 2022  |  Amt für Finanzen und Stiftungen  |  Paritätische Sankt Jakobsstiftung</a:t>
            </a:r>
            <a:endParaRPr lang="en-GB" dirty="0"/>
          </a:p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Seite </a:t>
            </a:r>
            <a:fld id="{3A93053D-D83D-4FF9-9E8E-3712D2573D75}" type="slidenum">
              <a:rPr lang="en-GB" smtClean="0"/>
              <a:pPr/>
              <a:t>17</a:t>
            </a:fld>
            <a:endParaRPr lang="en-GB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>
          <a:xfrm>
            <a:off x="423987" y="908721"/>
            <a:ext cx="4159846" cy="307777"/>
          </a:xfrm>
        </p:spPr>
        <p:txBody>
          <a:bodyPr/>
          <a:lstStyle/>
          <a:p>
            <a:r>
              <a:rPr lang="de-DE" dirty="0"/>
              <a:t>Karte des Geodatenamtes der Stadt Augsburg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25D085C9-C1E5-42DD-8A7F-EC500E3BBA3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1332"/>
          <a:stretch/>
        </p:blipFill>
        <p:spPr>
          <a:xfrm>
            <a:off x="1541326" y="1008675"/>
            <a:ext cx="10225136" cy="5361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634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3984" y="568425"/>
            <a:ext cx="11342478" cy="307777"/>
          </a:xfrm>
        </p:spPr>
        <p:txBody>
          <a:bodyPr/>
          <a:lstStyle/>
          <a:p>
            <a:r>
              <a:rPr lang="de-DE" dirty="0"/>
              <a:t>Immobilienbestand der von der Stadt Augsburg verwalteten Stiftungen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23984" y="2204864"/>
            <a:ext cx="11342478" cy="2808312"/>
          </a:xfrm>
        </p:spPr>
        <p:txBody>
          <a:bodyPr/>
          <a:lstStyle/>
          <a:p>
            <a:pPr lvl="2"/>
            <a:r>
              <a:rPr lang="de-DE" altLang="de-DE" sz="1800" dirty="0"/>
              <a:t>3 vollstationäre Pflegeinrichtungen – Betrieb durch den Eigenbetrieb Altenhilfe der Stadt Augsburg</a:t>
            </a:r>
          </a:p>
          <a:p>
            <a:pPr lvl="2"/>
            <a:r>
              <a:rPr lang="de-DE" altLang="de-DE" dirty="0"/>
              <a:t>7 Seniorenwohnanlagen </a:t>
            </a:r>
          </a:p>
          <a:p>
            <a:pPr lvl="2"/>
            <a:r>
              <a:rPr lang="de-DE" altLang="de-DE" sz="1800" dirty="0"/>
              <a:t>rd. 500 Wohneinheiten</a:t>
            </a:r>
          </a:p>
          <a:p>
            <a:pPr lvl="2"/>
            <a:r>
              <a:rPr lang="de-DE" altLang="de-DE" dirty="0"/>
              <a:t>rd. 60 Gewerbe- und sonstige Mieteinheiten</a:t>
            </a:r>
          </a:p>
          <a:p>
            <a:pPr lvl="2"/>
            <a:r>
              <a:rPr lang="de-DE" altLang="de-DE" sz="1800" dirty="0"/>
              <a:t>rd. 150 Stellplätze  </a:t>
            </a:r>
          </a:p>
          <a:p>
            <a:pPr lvl="2"/>
            <a:endParaRPr lang="de-DE" altLang="de-DE" sz="180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Augsburg  | Mai 2022  |  Amt für Finanzen und Stiftungen  |  Paritätische Sankt Jakobsstiftung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Seite </a:t>
            </a:r>
            <a:fld id="{3A93053D-D83D-4FF9-9E8E-3712D2573D75}" type="slidenum">
              <a:rPr lang="en-GB" smtClean="0"/>
              <a:pPr/>
              <a:t>18</a:t>
            </a:fld>
            <a:endParaRPr lang="en-GB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3658" y="2543049"/>
            <a:ext cx="5522804" cy="3668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931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Agenda I – Die Paritätische Sankt Jakobsstiftung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Lageplan</a:t>
            </a:r>
          </a:p>
          <a:p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e-DE" dirty="0"/>
              <a:t>Entstehung Jakobsverehrung</a:t>
            </a:r>
          </a:p>
          <a:p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de-DE" dirty="0"/>
              <a:t>Geschichte</a:t>
            </a:r>
          </a:p>
          <a:p>
            <a:endParaRPr lang="de-DE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22"/>
          </p:nvPr>
        </p:nvSpPr>
        <p:spPr>
          <a:xfrm>
            <a:off x="983651" y="3835938"/>
            <a:ext cx="10784364" cy="307777"/>
          </a:xfrm>
        </p:spPr>
        <p:txBody>
          <a:bodyPr/>
          <a:lstStyle/>
          <a:p>
            <a:r>
              <a:rPr lang="de-DE" dirty="0"/>
              <a:t>Stiftungsvermögen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07996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Stiftungszwecke der 48 rechtsfähigen Stiftungen bei der Stadt Augsburg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Augsburg  |  Mai 2022 |  Amt für Finanzen und Stiftungen  |  Paritätische Sankt Jakobsstiftung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Seite </a:t>
            </a:r>
            <a:fld id="{3A93053D-D83D-4FF9-9E8E-3712D2573D75}" type="slidenum">
              <a:rPr lang="en-GB" smtClean="0"/>
              <a:pPr/>
              <a:t>19</a:t>
            </a:fld>
            <a:endParaRPr lang="en-GB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in absoluten Zahlen</a:t>
            </a:r>
          </a:p>
        </p:txBody>
      </p:sp>
      <p:graphicFrame>
        <p:nvGraphicFramePr>
          <p:cNvPr id="8" name="Diagrammplatzhalter 2"/>
          <p:cNvGraphicFramePr>
            <a:graphicFrameLocks noGrp="1"/>
          </p:cNvGraphicFramePr>
          <p:nvPr>
            <p:ph type="pic" sz="quarter" idx="14"/>
            <p:extLst>
              <p:ext uri="{D42A27DB-BD31-4B8C-83A1-F6EECF244321}">
                <p14:modId xmlns:p14="http://schemas.microsoft.com/office/powerpoint/2010/main" val="1944460877"/>
              </p:ext>
            </p:extLst>
          </p:nvPr>
        </p:nvGraphicFramePr>
        <p:xfrm>
          <a:off x="479376" y="1508293"/>
          <a:ext cx="11161240" cy="47513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70533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3984" y="568425"/>
            <a:ext cx="11342478" cy="307777"/>
          </a:xfrm>
        </p:spPr>
        <p:txBody>
          <a:bodyPr/>
          <a:lstStyle/>
          <a:p>
            <a:r>
              <a:rPr lang="de-DE" dirty="0"/>
              <a:t>Stiftungsleistungen 2020 der rechtsfähigen Stiftungen 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Augsburg  |  Mai 2022  |  Amt für Finanzen und Stiftungen  |  Paritätische Sankt Jakobsstiftung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Seite </a:t>
            </a:r>
            <a:fld id="{3A93053D-D83D-4FF9-9E8E-3712D2573D75}" type="slidenum">
              <a:rPr lang="en-GB" smtClean="0"/>
              <a:pPr/>
              <a:t>20</a:t>
            </a:fld>
            <a:endParaRPr lang="en-GB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									     </a:t>
            </a:r>
          </a:p>
        </p:txBody>
      </p:sp>
      <p:graphicFrame>
        <p:nvGraphicFramePr>
          <p:cNvPr id="8" name="Diagrammplatzhalter 2"/>
          <p:cNvGraphicFramePr>
            <a:graphicFrameLocks noGrp="1"/>
          </p:cNvGraphicFramePr>
          <p:nvPr>
            <p:ph type="pic" sz="quarter" idx="14"/>
            <p:extLst>
              <p:ext uri="{D42A27DB-BD31-4B8C-83A1-F6EECF244321}">
                <p14:modId xmlns:p14="http://schemas.microsoft.com/office/powerpoint/2010/main" val="4005822791"/>
              </p:ext>
            </p:extLst>
          </p:nvPr>
        </p:nvGraphicFramePr>
        <p:xfrm>
          <a:off x="479376" y="1216498"/>
          <a:ext cx="11344156" cy="59830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265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3984" y="568425"/>
            <a:ext cx="11342478" cy="307777"/>
          </a:xfrm>
        </p:spPr>
        <p:txBody>
          <a:bodyPr/>
          <a:lstStyle/>
          <a:p>
            <a:r>
              <a:rPr lang="de-DE" dirty="0"/>
              <a:t>Augsburg und seine Stiftungen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23984" y="1501739"/>
            <a:ext cx="5888040" cy="6647974"/>
          </a:xfrm>
        </p:spPr>
        <p:txBody>
          <a:bodyPr/>
          <a:lstStyle/>
          <a:p>
            <a:pPr lvl="2"/>
            <a:r>
              <a:rPr lang="de-DE" altLang="de-DE" dirty="0"/>
              <a:t>aktuell in Bayern: rd. 4.000 rechtsfähige Stiftungen (2. Platz nach NRW)</a:t>
            </a:r>
          </a:p>
          <a:p>
            <a:pPr lvl="2"/>
            <a:r>
              <a:rPr lang="de-DE" altLang="de-DE" dirty="0"/>
              <a:t>davon: rd. 170 Stiftungen in Augsburg im Stiftungsverzeichnis beim </a:t>
            </a:r>
            <a:r>
              <a:rPr lang="de-DE" altLang="de-DE" dirty="0" err="1"/>
              <a:t>BayStMI</a:t>
            </a:r>
            <a:r>
              <a:rPr lang="de-DE" altLang="de-DE" dirty="0"/>
              <a:t> geführt</a:t>
            </a:r>
          </a:p>
          <a:p>
            <a:pPr lvl="2"/>
            <a:r>
              <a:rPr lang="de-DE" altLang="de-DE" dirty="0"/>
              <a:t>davon: 155 Stiftungen gemeinnützig</a:t>
            </a:r>
          </a:p>
          <a:p>
            <a:pPr lvl="2"/>
            <a:r>
              <a:rPr lang="de-DE" altLang="de-DE" dirty="0"/>
              <a:t>davon: knapp ein Drittel in satzungsgemäßer Verwaltung der Stadt Augsburg als</a:t>
            </a:r>
          </a:p>
          <a:p>
            <a:pPr lvl="4">
              <a:buFont typeface="Arial" panose="020B0604020202020204" pitchFamily="34" charset="0"/>
              <a:buChar char="•"/>
            </a:pPr>
            <a:r>
              <a:rPr lang="de-DE" altLang="de-DE" dirty="0"/>
              <a:t>rechtsfähige Stiftungen bürgerlichen Rechts</a:t>
            </a:r>
          </a:p>
          <a:p>
            <a:pPr lvl="4">
              <a:buFont typeface="Arial" panose="020B0604020202020204" pitchFamily="34" charset="0"/>
              <a:buChar char="•"/>
            </a:pPr>
            <a:r>
              <a:rPr lang="de-DE" altLang="de-DE" dirty="0"/>
              <a:t>rechtsfähige Stiftungen öffentlichen Rechts</a:t>
            </a:r>
          </a:p>
          <a:p>
            <a:pPr lvl="2"/>
            <a:r>
              <a:rPr lang="de-DE" altLang="de-DE" dirty="0"/>
              <a:t>ausgereichte Stiftungsleistungen bei der Stadt Augsburg 2020: </a:t>
            </a:r>
            <a:br>
              <a:rPr lang="de-DE" altLang="de-DE" dirty="0"/>
            </a:br>
            <a:endParaRPr lang="de-DE" altLang="de-DE" sz="1000" dirty="0"/>
          </a:p>
          <a:p>
            <a:pPr lvl="3"/>
            <a:r>
              <a:rPr lang="de-DE" altLang="de-DE" dirty="0"/>
              <a:t>336.000 € Stiftungsleistungen </a:t>
            </a:r>
            <a:r>
              <a:rPr lang="de-DE" altLang="de-DE" dirty="0" err="1"/>
              <a:t>rechtsf</a:t>
            </a:r>
            <a:r>
              <a:rPr lang="de-DE" altLang="de-DE" dirty="0"/>
              <a:t>. Stiftungen  			zzgl.</a:t>
            </a:r>
          </a:p>
          <a:p>
            <a:pPr lvl="3"/>
            <a:r>
              <a:rPr lang="de-DE" altLang="de-DE" dirty="0"/>
              <a:t>169.000 € Stiftungsleistungen </a:t>
            </a:r>
            <a:r>
              <a:rPr lang="de-DE" altLang="de-DE" dirty="0" err="1"/>
              <a:t>fiduz</a:t>
            </a:r>
            <a:r>
              <a:rPr lang="de-DE" altLang="de-DE" dirty="0"/>
              <a:t>. Stiftungen</a:t>
            </a:r>
          </a:p>
          <a:p>
            <a:pPr lvl="2"/>
            <a:endParaRPr lang="de-DE" altLang="de-DE" dirty="0"/>
          </a:p>
          <a:p>
            <a:pPr lvl="2"/>
            <a:endParaRPr lang="de-DE" altLang="de-DE" dirty="0"/>
          </a:p>
          <a:p>
            <a:pPr lvl="2"/>
            <a:endParaRPr lang="de-DE" altLang="de-DE" dirty="0"/>
          </a:p>
          <a:p>
            <a:pPr marL="0" lvl="2" indent="0">
              <a:buNone/>
            </a:pPr>
            <a:r>
              <a:rPr lang="de-DE" altLang="de-DE" dirty="0"/>
              <a:t>		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Augsburg  |  Mai 2022  |  Amt für Finanzen und Stiftungen  |  Paritätische Sankt Jakobsstiftung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Seite </a:t>
            </a:r>
            <a:fld id="{3A93053D-D83D-4FF9-9E8E-3712D2573D75}" type="slidenum">
              <a:rPr lang="en-GB" smtClean="0"/>
              <a:pPr/>
              <a:t>21</a:t>
            </a:fld>
            <a:endParaRPr lang="en-GB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Stiftungen in Augsburg</a:t>
            </a: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5936" y="2521819"/>
            <a:ext cx="5610526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735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3984" y="568425"/>
            <a:ext cx="11342478" cy="307777"/>
          </a:xfrm>
        </p:spPr>
        <p:txBody>
          <a:bodyPr/>
          <a:lstStyle/>
          <a:p>
            <a:r>
              <a:rPr lang="de-DE" dirty="0"/>
              <a:t>Ausblick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23984" y="1556792"/>
            <a:ext cx="11342478" cy="5412512"/>
          </a:xfrm>
        </p:spPr>
        <p:txBody>
          <a:bodyPr/>
          <a:lstStyle/>
          <a:p>
            <a:pPr lvl="2"/>
            <a:r>
              <a:rPr lang="de-DE" altLang="de-DE" sz="1800" dirty="0"/>
              <a:t>Gesetz zur Vereinheitlichung des Stiftungsrechts wird am 01.07.2023 in Kraft treten</a:t>
            </a:r>
          </a:p>
          <a:p>
            <a:pPr lvl="2"/>
            <a:r>
              <a:rPr lang="de-DE" altLang="de-DE" sz="1800" dirty="0"/>
              <a:t>bislang:</a:t>
            </a:r>
            <a:br>
              <a:rPr lang="de-DE" altLang="de-DE" sz="1800" dirty="0"/>
            </a:br>
            <a:r>
              <a:rPr lang="de-DE" altLang="de-DE" sz="1800" dirty="0"/>
              <a:t>§§ 80 bis 88 BGB und 16 landeseigene Stiftungsgesetze</a:t>
            </a:r>
          </a:p>
          <a:p>
            <a:pPr lvl="2"/>
            <a:r>
              <a:rPr lang="de-DE" altLang="de-DE" sz="1800" dirty="0"/>
              <a:t>künftig: </a:t>
            </a:r>
            <a:br>
              <a:rPr lang="de-DE" altLang="de-DE" sz="1800" dirty="0"/>
            </a:br>
            <a:r>
              <a:rPr lang="de-DE" altLang="de-DE" sz="1800" dirty="0"/>
              <a:t>bundeseinheitliches, im Bürgerlichen Gesetzbuch verankertes Stiftungsrecht</a:t>
            </a:r>
            <a:br>
              <a:rPr lang="de-DE" altLang="de-DE" sz="1800" dirty="0"/>
            </a:br>
            <a:r>
              <a:rPr lang="de-DE" altLang="de-DE" sz="1800" dirty="0"/>
              <a:t>Ziel: mehr Rechtssicherheit für alle Stiftungen, deren Aufsichtsbehörden und den Rechtsverkehr </a:t>
            </a:r>
          </a:p>
          <a:p>
            <a:pPr lvl="2"/>
            <a:r>
              <a:rPr lang="de-DE" altLang="de-DE" sz="1800" dirty="0"/>
              <a:t>Stiftungsregister mit Publizitätswirkung ab 01.01.2026</a:t>
            </a:r>
          </a:p>
          <a:p>
            <a:pPr lvl="2"/>
            <a:r>
              <a:rPr lang="de-DE" altLang="de-DE" sz="1800" dirty="0"/>
              <a:t>wesentliche stiftungsrechtlichen Grundsätze bleiben erhalten:</a:t>
            </a:r>
            <a:br>
              <a:rPr lang="de-DE" altLang="de-DE" sz="1800" dirty="0"/>
            </a:br>
            <a:r>
              <a:rPr lang="de-DE" altLang="de-DE" sz="1800" dirty="0"/>
              <a:t>grundlegende Bedeutung des Stifterwillens</a:t>
            </a:r>
            <a:br>
              <a:rPr lang="de-DE" altLang="de-DE" sz="1800" dirty="0"/>
            </a:br>
            <a:r>
              <a:rPr lang="de-DE" altLang="de-DE" sz="1800" dirty="0"/>
              <a:t>Pflicht zum Vermögenserhalt</a:t>
            </a:r>
            <a:br>
              <a:rPr lang="de-DE" altLang="de-DE" sz="1800" dirty="0"/>
            </a:br>
            <a:r>
              <a:rPr lang="de-DE" altLang="de-DE" sz="1800" dirty="0"/>
              <a:t>Zweckbestimmung der Stiftungstätigkeit</a:t>
            </a:r>
          </a:p>
          <a:p>
            <a:pPr lvl="2"/>
            <a:r>
              <a:rPr lang="de-DE" altLang="de-DE" sz="1800" dirty="0"/>
              <a:t>Verbesserungen:</a:t>
            </a:r>
            <a:br>
              <a:rPr lang="de-DE" altLang="de-DE" sz="1800" dirty="0"/>
            </a:br>
            <a:r>
              <a:rPr lang="de-DE" altLang="de-DE" sz="1800" dirty="0"/>
              <a:t>Einführung Business-</a:t>
            </a:r>
            <a:r>
              <a:rPr lang="de-DE" altLang="de-DE" sz="1800" dirty="0" err="1"/>
              <a:t>Judgement</a:t>
            </a:r>
            <a:r>
              <a:rPr lang="de-DE" altLang="de-DE" sz="1800" dirty="0"/>
              <a:t>-Rule</a:t>
            </a:r>
            <a:br>
              <a:rPr lang="de-DE" altLang="de-DE" sz="1800" dirty="0"/>
            </a:br>
            <a:r>
              <a:rPr lang="de-DE" altLang="de-DE" sz="1800" dirty="0"/>
              <a:t>Verwendung von Umschichtungsgewinnen zur Zweckerfüllung</a:t>
            </a:r>
            <a:br>
              <a:rPr lang="de-DE" altLang="de-DE" sz="1800" dirty="0"/>
            </a:br>
            <a:r>
              <a:rPr lang="de-DE" altLang="de-DE" sz="1800" dirty="0"/>
              <a:t>Erleichterungen für notleidende Stiftungen</a:t>
            </a:r>
          </a:p>
          <a:p>
            <a:pPr lvl="2"/>
            <a:endParaRPr lang="de-DE" altLang="de-DE" sz="180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Augsburg  |  Mai 2022  |  Amt für Finanzen und Stiftungen  |  Paritätische Sankt Jakobsstiftung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Seite </a:t>
            </a:r>
            <a:fld id="{3A93053D-D83D-4FF9-9E8E-3712D2573D75}" type="slidenum">
              <a:rPr lang="en-GB" smtClean="0"/>
              <a:pPr/>
              <a:t>22</a:t>
            </a:fld>
            <a:endParaRPr lang="en-GB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Reform des Stiftungsrechts</a:t>
            </a:r>
          </a:p>
        </p:txBody>
      </p:sp>
    </p:spTree>
    <p:extLst>
      <p:ext uri="{BB962C8B-B14F-4D97-AF65-F5344CB8AC3E}">
        <p14:creationId xmlns:p14="http://schemas.microsoft.com/office/powerpoint/2010/main" val="2226615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95400" y="2348880"/>
            <a:ext cx="9730122" cy="2760756"/>
          </a:xfrm>
        </p:spPr>
        <p:txBody>
          <a:bodyPr wrap="none" numCol="1" anchor="ctr"/>
          <a:lstStyle/>
          <a:p>
            <a:pPr lvl="2"/>
            <a:r>
              <a:rPr lang="de-DE" dirty="0"/>
              <a:t>Was bleibt, ist die Veränderung; was sich verändert, bleibt.	</a:t>
            </a:r>
          </a:p>
          <a:p>
            <a:pPr marL="3657600" lvl="8" indent="0">
              <a:buNone/>
            </a:pPr>
            <a:r>
              <a:rPr lang="de-DE" dirty="0"/>
              <a:t>					</a:t>
            </a:r>
            <a:r>
              <a:rPr lang="de-DE" sz="1600" dirty="0"/>
              <a:t>Dr. Michael Richter</a:t>
            </a:r>
          </a:p>
          <a:p>
            <a:pPr lvl="2"/>
            <a:endParaRPr lang="de-DE" dirty="0"/>
          </a:p>
          <a:p>
            <a:pPr lvl="2"/>
            <a:r>
              <a:rPr lang="de-DE" dirty="0"/>
              <a:t>Ohne Veränderung keine Entwicklung!</a:t>
            </a:r>
          </a:p>
          <a:p>
            <a:pPr marL="3657600" lvl="8" indent="0">
              <a:buNone/>
            </a:pPr>
            <a:r>
              <a:rPr lang="de-DE" altLang="de-DE" dirty="0"/>
              <a:t>					</a:t>
            </a:r>
            <a:r>
              <a:rPr lang="de-DE" altLang="de-DE" sz="1600" dirty="0"/>
              <a:t>Birgit </a:t>
            </a:r>
            <a:r>
              <a:rPr lang="de-DE" altLang="de-DE" sz="1600" dirty="0" err="1"/>
              <a:t>Ramlow</a:t>
            </a:r>
            <a:endParaRPr lang="de-DE" altLang="de-DE" sz="1600" dirty="0"/>
          </a:p>
          <a:p>
            <a:pPr marL="3657600" lvl="8" indent="0" algn="just">
              <a:buNone/>
            </a:pPr>
            <a:endParaRPr lang="de-DE" sz="2800" dirty="0"/>
          </a:p>
          <a:p>
            <a:pPr marL="3657600" lvl="8" indent="0" algn="ctr">
              <a:buNone/>
            </a:pPr>
            <a:r>
              <a:rPr lang="de-DE" sz="2400" dirty="0"/>
              <a:t>...</a:t>
            </a:r>
            <a:r>
              <a:rPr lang="de-DE" sz="2400" dirty="0">
                <a:solidFill>
                  <a:srgbClr val="FF0000"/>
                </a:solidFill>
              </a:rPr>
              <a:t>und so sind und bleiben wir immer auf dem (Jakobs-) Weg</a:t>
            </a:r>
            <a:r>
              <a:rPr lang="de-DE" sz="2400" dirty="0"/>
              <a:t>…</a:t>
            </a:r>
            <a:endParaRPr lang="de-DE" altLang="de-DE" sz="240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Augsburg  |  Mai 2022  |  Amt für Finanzen und Stiftungen  |  Paritätische Sankt Jakobsstiftung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Seite </a:t>
            </a:r>
            <a:fld id="{3A93053D-D83D-4FF9-9E8E-3712D2573D75}" type="slidenum">
              <a:rPr lang="en-GB" smtClean="0"/>
              <a:pPr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963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>
          <a:xfrm>
            <a:off x="2285115" y="1808821"/>
            <a:ext cx="7832255" cy="276999"/>
          </a:xfrm>
        </p:spPr>
        <p:txBody>
          <a:bodyPr/>
          <a:lstStyle/>
          <a:p>
            <a:r>
              <a:rPr lang="de-DE" dirty="0"/>
              <a:t>Dieter Uitz, 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Amt für Finanzen und Stiftungen, Amtsleitung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DE" dirty="0"/>
              <a:t>0821 324-9010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e-DE"/>
              <a:t>0821 324-4303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de-DE" dirty="0"/>
              <a:t>dieter.uitz@augsburg.de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8"/>
          </p:nvPr>
        </p:nvSpPr>
        <p:spPr>
          <a:xfrm>
            <a:off x="2285114" y="4007379"/>
            <a:ext cx="6558267" cy="553998"/>
          </a:xfrm>
        </p:spPr>
        <p:txBody>
          <a:bodyPr/>
          <a:lstStyle/>
          <a:p>
            <a:pPr algn="l"/>
            <a:r>
              <a:rPr lang="de-DE" dirty="0"/>
              <a:t>Mittlerer Lech 5, 86150 Augsburg</a:t>
            </a:r>
          </a:p>
          <a:p>
            <a:pPr algn="l"/>
            <a:endParaRPr lang="de-DE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23"/>
          </p:nvPr>
        </p:nvSpPr>
        <p:spPr>
          <a:xfrm>
            <a:off x="2285115" y="3699983"/>
            <a:ext cx="6558267" cy="276999"/>
          </a:xfrm>
        </p:spPr>
        <p:txBody>
          <a:bodyPr/>
          <a:lstStyle/>
          <a:p>
            <a:pPr algn="l"/>
            <a:r>
              <a:rPr lang="de-DE" dirty="0"/>
              <a:t>Stadt Augsburg – Amt für Finanzen und Stiftungen</a:t>
            </a:r>
          </a:p>
        </p:txBody>
      </p:sp>
      <p:pic>
        <p:nvPicPr>
          <p:cNvPr id="16" name="Grafik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1504" y="726944"/>
            <a:ext cx="5572227" cy="785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231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Agenda II – Bereich Stiftungen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Satzungsgemäße Stiftungsverwaltung durch die Stadt Augsburg</a:t>
            </a:r>
          </a:p>
          <a:p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e-DE" dirty="0"/>
              <a:t>Stiftungsvermögen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de-DE" dirty="0"/>
              <a:t>Immobilienbestand</a:t>
            </a: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de-DE" dirty="0"/>
              <a:t>Stiftungszwecke</a:t>
            </a:r>
          </a:p>
          <a:p>
            <a:r>
              <a:rPr lang="de-DE" dirty="0"/>
              <a:t> </a:t>
            </a:r>
          </a:p>
        </p:txBody>
      </p:sp>
      <p:sp>
        <p:nvSpPr>
          <p:cNvPr id="12" name="Textplatzhalter 8"/>
          <p:cNvSpPr>
            <a:spLocks noGrp="1"/>
          </p:cNvSpPr>
          <p:nvPr>
            <p:ph type="body" sz="quarter" idx="19"/>
          </p:nvPr>
        </p:nvSpPr>
        <p:spPr>
          <a:xfrm>
            <a:off x="423985" y="4481530"/>
            <a:ext cx="302968" cy="492443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13" name="Textplatzhalter 8"/>
          <p:cNvSpPr>
            <a:spLocks noGrp="1"/>
          </p:cNvSpPr>
          <p:nvPr>
            <p:ph type="body" sz="quarter" idx="19"/>
          </p:nvPr>
        </p:nvSpPr>
        <p:spPr>
          <a:xfrm>
            <a:off x="423985" y="5219454"/>
            <a:ext cx="302968" cy="492443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14" name="Textplatzhalter 8"/>
          <p:cNvSpPr>
            <a:spLocks noGrp="1"/>
          </p:cNvSpPr>
          <p:nvPr>
            <p:ph type="body" sz="quarter" idx="19"/>
          </p:nvPr>
        </p:nvSpPr>
        <p:spPr>
          <a:xfrm>
            <a:off x="423985" y="5957378"/>
            <a:ext cx="302968" cy="492443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16" name="Textplatzhalter 9"/>
          <p:cNvSpPr>
            <a:spLocks noGrp="1"/>
          </p:cNvSpPr>
          <p:nvPr>
            <p:ph type="body" sz="quarter" idx="20"/>
          </p:nvPr>
        </p:nvSpPr>
        <p:spPr>
          <a:xfrm>
            <a:off x="983651" y="4573862"/>
            <a:ext cx="10784364" cy="307777"/>
          </a:xfrm>
        </p:spPr>
        <p:txBody>
          <a:bodyPr/>
          <a:lstStyle/>
          <a:p>
            <a:r>
              <a:rPr lang="de-DE" dirty="0"/>
              <a:t>Stiftungsleistungen</a:t>
            </a:r>
          </a:p>
          <a:p>
            <a:r>
              <a:rPr lang="de-DE" dirty="0"/>
              <a:t> </a:t>
            </a:r>
          </a:p>
        </p:txBody>
      </p:sp>
      <p:sp>
        <p:nvSpPr>
          <p:cNvPr id="17" name="Textplatzhalter 9"/>
          <p:cNvSpPr>
            <a:spLocks noGrp="1"/>
          </p:cNvSpPr>
          <p:nvPr>
            <p:ph type="body" sz="quarter" idx="20"/>
          </p:nvPr>
        </p:nvSpPr>
        <p:spPr>
          <a:xfrm>
            <a:off x="983651" y="5311786"/>
            <a:ext cx="10784364" cy="307777"/>
          </a:xfrm>
        </p:spPr>
        <p:txBody>
          <a:bodyPr/>
          <a:lstStyle/>
          <a:p>
            <a:r>
              <a:rPr lang="de-DE" dirty="0"/>
              <a:t>Augsburg und seine Stiftungen</a:t>
            </a:r>
          </a:p>
          <a:p>
            <a:r>
              <a:rPr lang="de-DE" dirty="0"/>
              <a:t> </a:t>
            </a:r>
          </a:p>
        </p:txBody>
      </p:sp>
      <p:sp>
        <p:nvSpPr>
          <p:cNvPr id="18" name="Textplatzhalter 9"/>
          <p:cNvSpPr>
            <a:spLocks noGrp="1"/>
          </p:cNvSpPr>
          <p:nvPr>
            <p:ph type="body" sz="quarter" idx="20"/>
          </p:nvPr>
        </p:nvSpPr>
        <p:spPr>
          <a:xfrm>
            <a:off x="996928" y="6049710"/>
            <a:ext cx="10784364" cy="307777"/>
          </a:xfrm>
        </p:spPr>
        <p:txBody>
          <a:bodyPr/>
          <a:lstStyle/>
          <a:p>
            <a:r>
              <a:rPr lang="de-DE" dirty="0"/>
              <a:t>Ausblick: Reform des Stiftungsrechts</a:t>
            </a:r>
          </a:p>
          <a:p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14089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>
          <a:xfrm>
            <a:off x="407368" y="519062"/>
            <a:ext cx="708527" cy="1354217"/>
          </a:xfrm>
        </p:spPr>
        <p:txBody>
          <a:bodyPr/>
          <a:lstStyle/>
          <a:p>
            <a:r>
              <a:rPr lang="de-DE" dirty="0"/>
              <a:t>1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4"/>
          </p:nvPr>
        </p:nvSpPr>
        <p:spPr>
          <a:xfrm>
            <a:off x="1343472" y="1167230"/>
            <a:ext cx="10103278" cy="430887"/>
          </a:xfrm>
        </p:spPr>
        <p:txBody>
          <a:bodyPr/>
          <a:lstStyle/>
          <a:p>
            <a:r>
              <a:rPr lang="de-DE" dirty="0"/>
              <a:t>Die Paritätische Sankt Jakobsstiftung 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EA799E98-4A3A-4409-B58F-C78AB4CC63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6244" y="1873279"/>
            <a:ext cx="7766505" cy="4751999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9120336" y="4840174"/>
            <a:ext cx="2591159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900"/>
              </a:spcBef>
              <a:buClr>
                <a:schemeClr val="tx2"/>
              </a:buClr>
            </a:pPr>
            <a:r>
              <a:rPr lang="de-DE" sz="1600" b="1" dirty="0"/>
              <a:t>Kupferstich von 1848 </a:t>
            </a:r>
          </a:p>
          <a:p>
            <a:pPr>
              <a:spcBef>
                <a:spcPts val="900"/>
              </a:spcBef>
              <a:buClr>
                <a:schemeClr val="tx2"/>
              </a:buClr>
            </a:pPr>
            <a:r>
              <a:rPr lang="de-DE" sz="1600" dirty="0"/>
              <a:t>mit </a:t>
            </a:r>
            <a:r>
              <a:rPr lang="de-DE" sz="1600" dirty="0" err="1"/>
              <a:t>Nordbau</a:t>
            </a:r>
            <a:r>
              <a:rPr lang="de-DE" sz="1600" dirty="0"/>
              <a:t> (links, </a:t>
            </a:r>
            <a:r>
              <a:rPr lang="de-DE" sz="1600" dirty="0" err="1"/>
              <a:t>ange</a:t>
            </a:r>
            <a:r>
              <a:rPr lang="de-DE" sz="1600" dirty="0"/>
              <a:t>-</a:t>
            </a:r>
          </a:p>
          <a:p>
            <a:pPr>
              <a:spcBef>
                <a:spcPts val="900"/>
              </a:spcBef>
              <a:buClr>
                <a:schemeClr val="tx2"/>
              </a:buClr>
            </a:pPr>
            <a:r>
              <a:rPr lang="de-DE" sz="1600" dirty="0"/>
              <a:t>schnitten), Mittelbau,</a:t>
            </a:r>
          </a:p>
          <a:p>
            <a:pPr>
              <a:spcBef>
                <a:spcPts val="900"/>
              </a:spcBef>
              <a:buClr>
                <a:schemeClr val="tx2"/>
              </a:buClr>
            </a:pPr>
            <a:r>
              <a:rPr lang="de-DE" sz="1600" dirty="0"/>
              <a:t>Hofhäusern (rechts) und </a:t>
            </a:r>
          </a:p>
          <a:p>
            <a:pPr>
              <a:spcBef>
                <a:spcPts val="900"/>
              </a:spcBef>
              <a:buClr>
                <a:schemeClr val="tx2"/>
              </a:buClr>
            </a:pPr>
            <a:r>
              <a:rPr lang="de-DE" sz="1600" dirty="0"/>
              <a:t>Jakobs-Brunnen</a:t>
            </a:r>
          </a:p>
        </p:txBody>
      </p:sp>
    </p:spTree>
    <p:extLst>
      <p:ext uri="{BB962C8B-B14F-4D97-AF65-F5344CB8AC3E}">
        <p14:creationId xmlns:p14="http://schemas.microsoft.com/office/powerpoint/2010/main" val="2532808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Paritätische Sankt Jakobsstiftung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Augsburg  |  Mai 2022  |  Amt für Finanzen und Stiftungen  |  Paritätische Sankt Jakobsstiftung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Seite </a:t>
            </a:r>
            <a:fld id="{3A93053D-D83D-4FF9-9E8E-3712D2573D75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>
          <a:xfrm>
            <a:off x="423986" y="908721"/>
            <a:ext cx="11344031" cy="307777"/>
          </a:xfrm>
        </p:spPr>
        <p:txBody>
          <a:bodyPr/>
          <a:lstStyle/>
          <a:p>
            <a:r>
              <a:rPr lang="de-DE" dirty="0"/>
              <a:t>Lageplan: Mittlerer Lech 5, 86150 Augsburg 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504"/>
          <a:stretch/>
        </p:blipFill>
        <p:spPr bwMode="auto">
          <a:xfrm rot="16200000">
            <a:off x="1592838" y="-42801"/>
            <a:ext cx="4763452" cy="7710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7045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Paritätische Sankt Jakobsstiftung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23984" y="1501739"/>
            <a:ext cx="6608119" cy="4839786"/>
          </a:xfrm>
        </p:spPr>
        <p:txBody>
          <a:bodyPr/>
          <a:lstStyle/>
          <a:p>
            <a:pPr lvl="2"/>
            <a:r>
              <a:rPr lang="de-DE" altLang="de-DE" dirty="0"/>
              <a:t>Jakobus der Ältere</a:t>
            </a:r>
          </a:p>
          <a:p>
            <a:pPr lvl="4">
              <a:buFont typeface="Arial" panose="020B0604020202020204" pitchFamily="34" charset="0"/>
              <a:buChar char="•"/>
            </a:pPr>
            <a:r>
              <a:rPr lang="de-DE" altLang="de-DE" dirty="0"/>
              <a:t>einer der 12 Apostel Jesu</a:t>
            </a:r>
          </a:p>
          <a:p>
            <a:pPr lvl="4">
              <a:buFont typeface="Arial" panose="020B0604020202020204" pitchFamily="34" charset="0"/>
              <a:buChar char="•"/>
            </a:pPr>
            <a:r>
              <a:rPr lang="de-DE" altLang="de-DE" dirty="0"/>
              <a:t>späterer Bischof von Jerusalem </a:t>
            </a:r>
          </a:p>
          <a:p>
            <a:pPr lvl="2"/>
            <a:r>
              <a:rPr lang="de-DE" altLang="de-DE" dirty="0"/>
              <a:t>nach mehrjähriger Mission in römischer Provinz </a:t>
            </a:r>
            <a:r>
              <a:rPr lang="de-DE" altLang="de-DE" dirty="0" err="1"/>
              <a:t>Hispania</a:t>
            </a:r>
            <a:r>
              <a:rPr lang="de-DE" altLang="de-DE" dirty="0"/>
              <a:t> Rückkehr nach Palästina</a:t>
            </a:r>
          </a:p>
          <a:p>
            <a:pPr lvl="2"/>
            <a:r>
              <a:rPr lang="de-DE" b="0" dirty="0"/>
              <a:t>Märtyrertod 44 n. Chr. </a:t>
            </a:r>
            <a:r>
              <a:rPr lang="de-DE" dirty="0"/>
              <a:t>d</a:t>
            </a:r>
            <a:r>
              <a:rPr lang="de-DE" b="0" dirty="0"/>
              <a:t>urch Enthauptung auf Befehl König Herodes‘</a:t>
            </a:r>
          </a:p>
          <a:p>
            <a:pPr lvl="2"/>
            <a:r>
              <a:rPr lang="de-DE" dirty="0"/>
              <a:t>Grabstätte vermutlich an Berg Sinai</a:t>
            </a:r>
          </a:p>
          <a:p>
            <a:pPr lvl="2"/>
            <a:r>
              <a:rPr lang="de-DE" b="0" dirty="0"/>
              <a:t>Legenden über </a:t>
            </a:r>
            <a:r>
              <a:rPr lang="de-DE" dirty="0"/>
              <a:t>die Überführung des Leichnams nach Galicien</a:t>
            </a:r>
          </a:p>
          <a:p>
            <a:pPr lvl="2"/>
            <a:r>
              <a:rPr lang="de-DE" dirty="0"/>
              <a:t>Apostelgrab dort um 818 n. Chr. nach Lichterscheinung eines Eremiten entdeckt</a:t>
            </a:r>
          </a:p>
          <a:p>
            <a:pPr lvl="2"/>
            <a:r>
              <a:rPr lang="de-DE" dirty="0"/>
              <a:t>König Alfons II von Asturien (791-842) stiftete daher auf dem Campo Stella ein Kloster mit Kirche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Augsburg  |  Mai 2022  |  Amt für Finanzen und Stiftungen  |  Paritätische Sankt Jakobsstiftung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Seite </a:t>
            </a:r>
            <a:fld id="{3A93053D-D83D-4FF9-9E8E-3712D2573D75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Entstehung Jakobsverehrung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07993" y="1501739"/>
            <a:ext cx="2646617" cy="4750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4171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Paritätische Sankt Jakobsstiftung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23984" y="1501739"/>
            <a:ext cx="6608119" cy="4847481"/>
          </a:xfrm>
        </p:spPr>
        <p:txBody>
          <a:bodyPr/>
          <a:lstStyle/>
          <a:p>
            <a:pPr lvl="2"/>
            <a:r>
              <a:rPr lang="de-DE" altLang="de-DE" dirty="0"/>
              <a:t>als „Santiago Matamoros“ („St. Jakobus der Maurenbezwinger“) Patron der „Reconquista“, der Wiedereroberung Spaniens durch die Christen</a:t>
            </a:r>
          </a:p>
          <a:p>
            <a:pPr lvl="2"/>
            <a:r>
              <a:rPr lang="de-DE" dirty="0"/>
              <a:t>r</a:t>
            </a:r>
            <a:r>
              <a:rPr lang="de-DE" b="0" dirty="0"/>
              <a:t>und um Kirche entstand bereits im 10. Jh. ein Dorf </a:t>
            </a:r>
          </a:p>
          <a:p>
            <a:pPr lvl="2"/>
            <a:r>
              <a:rPr lang="de-DE" b="0" dirty="0"/>
              <a:t>später die Stadt Santiago und der Wallfahrtsort Santiago de </a:t>
            </a:r>
            <a:r>
              <a:rPr lang="de-DE" b="0" dirty="0" err="1"/>
              <a:t>Compostella</a:t>
            </a:r>
            <a:endParaRPr lang="de-DE" b="0" dirty="0"/>
          </a:p>
          <a:p>
            <a:pPr lvl="2"/>
            <a:r>
              <a:rPr lang="de-DE" b="0" dirty="0"/>
              <a:t>die zunächst </a:t>
            </a:r>
            <a:r>
              <a:rPr lang="de-DE" b="0" dirty="0" err="1"/>
              <a:t>einschiffige</a:t>
            </a:r>
            <a:r>
              <a:rPr lang="de-DE" b="0" dirty="0"/>
              <a:t> Kirche unter König Alfons III vergrößert, 997 von den Mauren zerstört, unter König Alfons VI ab 1078 wieder in heutiger Form aufgebaut</a:t>
            </a:r>
          </a:p>
          <a:p>
            <a:pPr lvl="2"/>
            <a:r>
              <a:rPr lang="de-DE" dirty="0"/>
              <a:t>r</a:t>
            </a:r>
            <a:r>
              <a:rPr lang="de-DE" b="0" dirty="0"/>
              <a:t>asche Ausbreitung der Jakobusverehrung über die Pyrenäen bis nach Deutschland und Skandinavien </a:t>
            </a:r>
          </a:p>
          <a:p>
            <a:pPr lvl="2"/>
            <a:r>
              <a:rPr lang="de-DE" b="0" dirty="0"/>
              <a:t>Grabstätte neben Jerusalem und Rom bekanntester Wallfahrtsort der abendländischen Christenheit</a:t>
            </a:r>
          </a:p>
          <a:p>
            <a:pPr lvl="2"/>
            <a:r>
              <a:rPr lang="de-DE" b="0" dirty="0"/>
              <a:t>„Camino de Santiago“ (Jakobsweg) 1987 „Erster europäischer Kulturweg“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Augsburg  |  Mai 2022  |  Amt für Finanzen und Stiftungen  |  Paritätische Sankt </a:t>
            </a:r>
            <a:r>
              <a:rPr lang="de-DE" dirty="0" err="1"/>
              <a:t>Jakobsstiftungs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Seite </a:t>
            </a:r>
            <a:fld id="{3A93053D-D83D-4FF9-9E8E-3712D2573D75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Entstehung Jakobsverehrung</a:t>
            </a:r>
          </a:p>
        </p:txBody>
      </p:sp>
      <p:pic>
        <p:nvPicPr>
          <p:cNvPr id="9" name="Picture 2" descr="https://upload.wikimedia.org/wikipedia/commons/thumb/2/22/110_Santiago_%28da_Compostela%29_Westfassade_der_Kathedrale.jpg/800px-110_Santiago_%28da_Compostela%29_Westfassade_der_Kathedrale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80177" y="1484784"/>
            <a:ext cx="3374434" cy="4739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7608168" y="6211180"/>
            <a:ext cx="17281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900"/>
              </a:spcBef>
              <a:buClr>
                <a:schemeClr val="tx2"/>
              </a:buClr>
            </a:pPr>
            <a:r>
              <a:rPr lang="de-DE" sz="1200" dirty="0"/>
              <a:t>Bild: Constantin Uhde </a:t>
            </a:r>
          </a:p>
        </p:txBody>
      </p:sp>
    </p:spTree>
    <p:extLst>
      <p:ext uri="{BB962C8B-B14F-4D97-AF65-F5344CB8AC3E}">
        <p14:creationId xmlns:p14="http://schemas.microsoft.com/office/powerpoint/2010/main" val="3767473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Paritätische Sankt Jakobsstiftung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23984" y="1501739"/>
            <a:ext cx="6752136" cy="3624069"/>
          </a:xfrm>
        </p:spPr>
        <p:txBody>
          <a:bodyPr/>
          <a:lstStyle/>
          <a:p>
            <a:pPr marL="0" lvl="2" indent="0">
              <a:buNone/>
            </a:pPr>
            <a:r>
              <a:rPr lang="de-DE" altLang="de-DE" b="1" dirty="0"/>
              <a:t>Kontext</a:t>
            </a:r>
          </a:p>
          <a:p>
            <a:pPr lvl="2"/>
            <a:r>
              <a:rPr lang="de-DE" altLang="de-DE" dirty="0"/>
              <a:t>Augsburg bis 12. Jh. fest in Bischofshand, räumlich und rechtlich festumrissener Herrschaftsbereich</a:t>
            </a:r>
          </a:p>
          <a:p>
            <a:pPr lvl="2"/>
            <a:r>
              <a:rPr lang="de-DE" altLang="de-DE" dirty="0"/>
              <a:t>zweites Stadtrechtsbuch von 1276 (nun in deutscher Sprache): König Rudolf von Habsburg gewährt, Angelegenheiten selbständig zu regeln und eigene bürgerliche Selbstverwaltung aufzubauen </a:t>
            </a:r>
          </a:p>
          <a:p>
            <a:pPr lvl="2"/>
            <a:r>
              <a:rPr lang="de-DE" altLang="de-DE" dirty="0"/>
              <a:t>Stadtherr der Stadtvogtei: Herzog Friedrich von Schwaben</a:t>
            </a:r>
          </a:p>
          <a:p>
            <a:pPr lvl="2"/>
            <a:r>
              <a:rPr lang="de-DE" altLang="de-DE" dirty="0"/>
              <a:t>09.01.1316 Reichsfreiheit mit Satzungs-, Zoll-, Steuer- und Gerichtshoheit (1805 durch Napoleon aufgehoben)   </a:t>
            </a:r>
          </a:p>
          <a:p>
            <a:pPr lvl="2"/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Augsburg  |  Mai 2022  |  Amt für Finanzen und Stiftungen  |  Paritätische Sankt Jakobsstiftung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Seite </a:t>
            </a:r>
            <a:fld id="{3A93053D-D83D-4FF9-9E8E-3712D2573D75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Geschichte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28248" y="1481589"/>
            <a:ext cx="3438214" cy="4213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3216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Paritätische Sankt Jakobsstiftung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23984" y="1501739"/>
            <a:ext cx="5960048" cy="5355312"/>
          </a:xfrm>
        </p:spPr>
        <p:txBody>
          <a:bodyPr/>
          <a:lstStyle/>
          <a:p>
            <a:pPr lvl="2"/>
            <a:r>
              <a:rPr lang="de-DE" altLang="de-DE" dirty="0"/>
              <a:t>Beschluss des Stadtrats vom 24.07.1348 über die Stiftung einer Kapelle und eines  Spitals zu Sankt Jakob am </a:t>
            </a:r>
            <a:r>
              <a:rPr lang="de-DE" altLang="de-DE" dirty="0" err="1"/>
              <a:t>Lauterlech</a:t>
            </a:r>
            <a:r>
              <a:rPr lang="de-DE" altLang="de-DE" dirty="0"/>
              <a:t> in der späteren </a:t>
            </a:r>
            <a:r>
              <a:rPr lang="de-DE" altLang="de-DE" dirty="0" err="1"/>
              <a:t>Jakober</a:t>
            </a:r>
            <a:r>
              <a:rPr lang="de-DE" altLang="de-DE" dirty="0"/>
              <a:t>-Vorstadt</a:t>
            </a:r>
          </a:p>
          <a:p>
            <a:pPr lvl="2"/>
            <a:r>
              <a:rPr lang="de-DE" altLang="de-DE" dirty="0"/>
              <a:t>Gründungsszene: Wandgemälde im Jakobssaal im St. Jakobsstift</a:t>
            </a:r>
          </a:p>
          <a:p>
            <a:pPr lvl="2"/>
            <a:r>
              <a:rPr lang="de-DE" altLang="de-DE" dirty="0"/>
              <a:t>Stiftungszweck:</a:t>
            </a:r>
          </a:p>
          <a:p>
            <a:pPr lvl="4">
              <a:buFont typeface="Arial" panose="020B0604020202020204" pitchFamily="34" charset="0"/>
              <a:buChar char="•"/>
            </a:pPr>
            <a:r>
              <a:rPr lang="de-DE" altLang="de-DE" dirty="0"/>
              <a:t>die Bewirtung der Pilgrime, als Pilger auf dem Jakobsweg nach Santiago de </a:t>
            </a:r>
            <a:r>
              <a:rPr lang="de-DE" altLang="de-DE" dirty="0" err="1"/>
              <a:t>Compostela</a:t>
            </a:r>
            <a:endParaRPr lang="de-DE" altLang="de-DE" dirty="0"/>
          </a:p>
          <a:p>
            <a:pPr marL="828675" lvl="4" indent="-285750">
              <a:buFont typeface="Arial" panose="020B0604020202020204" pitchFamily="34" charset="0"/>
              <a:buChar char="•"/>
            </a:pPr>
            <a:r>
              <a:rPr lang="de-DE" altLang="de-DE" dirty="0"/>
              <a:t>die Pflege von Kranken</a:t>
            </a:r>
          </a:p>
          <a:p>
            <a:pPr marL="828675" lvl="4" indent="-285750">
              <a:buFont typeface="Arial" panose="020B0604020202020204" pitchFamily="34" charset="0"/>
              <a:buChar char="•"/>
            </a:pPr>
            <a:r>
              <a:rPr lang="de-DE" altLang="de-DE" dirty="0"/>
              <a:t>die Versorgung bedürftiger Personen (incl. verarmter Ratspersonen)</a:t>
            </a:r>
          </a:p>
          <a:p>
            <a:pPr lvl="2"/>
            <a:r>
              <a:rPr lang="de-DE" altLang="de-DE" dirty="0"/>
              <a:t>Translation (Umzug) an den Mittleren Lech am 20.06.1543 (Steintafel 1. OG Mittelbau erhalten) </a:t>
            </a:r>
          </a:p>
          <a:p>
            <a:pPr lvl="2"/>
            <a:r>
              <a:rPr lang="de-DE" altLang="de-DE" dirty="0"/>
              <a:t>Errichtung Hofhäuser entlang </a:t>
            </a:r>
            <a:r>
              <a:rPr lang="de-DE" altLang="de-DE" dirty="0" err="1"/>
              <a:t>Schleifergässchen</a:t>
            </a:r>
            <a:r>
              <a:rPr lang="de-DE" altLang="de-DE" dirty="0"/>
              <a:t> und Mittlerer Lech: 1736-1738</a:t>
            </a:r>
          </a:p>
          <a:p>
            <a:pPr lvl="2"/>
            <a:endParaRPr lang="de-DE" alt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Augsburg  |  Mai 2022  |  Amt für Finanzen und Stiftungen  |  Paritätische Sankt </a:t>
            </a:r>
            <a:r>
              <a:rPr lang="de-DE" dirty="0" err="1"/>
              <a:t>Jakobsstiftungs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Seite </a:t>
            </a:r>
            <a:fld id="{3A93053D-D83D-4FF9-9E8E-3712D2573D75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Geschichte</a:t>
            </a: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9217" y="876203"/>
            <a:ext cx="4287246" cy="2814428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9217" y="3854662"/>
            <a:ext cx="4287246" cy="2411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643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Stadt Augsburg Marketing &quot;Rot&quot;">
  <a:themeElements>
    <a:clrScheme name="Benutzerdefiniert 37">
      <a:dk1>
        <a:sysClr val="windowText" lastClr="000000"/>
      </a:dk1>
      <a:lt1>
        <a:sysClr val="window" lastClr="FFFFFF"/>
      </a:lt1>
      <a:dk2>
        <a:srgbClr val="9B112F"/>
      </a:dk2>
      <a:lt2>
        <a:srgbClr val="CD8897"/>
      </a:lt2>
      <a:accent1>
        <a:srgbClr val="E6C4CB"/>
      </a:accent1>
      <a:accent2>
        <a:srgbClr val="DC030E"/>
      </a:accent2>
      <a:accent3>
        <a:srgbClr val="EE8187"/>
      </a:accent3>
      <a:accent4>
        <a:srgbClr val="F6C0C3"/>
      </a:accent4>
      <a:accent5>
        <a:srgbClr val="9C9C9C"/>
      </a:accent5>
      <a:accent6>
        <a:srgbClr val="DADADA"/>
      </a:accent6>
      <a:hlink>
        <a:srgbClr val="0000FF"/>
      </a:hlink>
      <a:folHlink>
        <a:srgbClr val="800080"/>
      </a:folHlink>
    </a:clrScheme>
    <a:fontScheme name="Stadt Augsburg">
      <a:majorFont>
        <a:latin typeface="Univers For Augsburg"/>
        <a:ea typeface=""/>
        <a:cs typeface=""/>
      </a:majorFont>
      <a:minorFont>
        <a:latin typeface="Univers For Augsburg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6"/>
        </a:solidFill>
        <a:ln>
          <a:noFill/>
        </a:ln>
      </a:spPr>
      <a:bodyPr rtlCol="0" anchor="ctr"/>
      <a:lstStyle>
        <a:defPPr marL="266400" indent="-266400" algn="ctr">
          <a:spcBef>
            <a:spcPts val="900"/>
          </a:spcBef>
          <a:buClr>
            <a:schemeClr val="tx2"/>
          </a:buClr>
          <a:buFont typeface="Wingdings" panose="05000000000000000000" pitchFamily="2" charset="2"/>
          <a:buChar char="§"/>
          <a:defRPr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marL="266400" indent="-266400">
          <a:spcBef>
            <a:spcPts val="900"/>
          </a:spcBef>
          <a:buClr>
            <a:schemeClr val="tx2"/>
          </a:buClr>
          <a:buFont typeface="Wingdings" panose="05000000000000000000" pitchFamily="2" charset="2"/>
          <a:buChar char="§"/>
          <a:defRPr smtClean="0"/>
        </a:defPPr>
      </a:lstStyle>
    </a:txDef>
  </a:objectDefaults>
  <a:extraClrSchemeLst/>
  <a:custClrLst>
    <a:custClr name="Green">
      <a:srgbClr val="00664F"/>
    </a:custClr>
    <a:custClr name="Yellow">
      <a:srgbClr val="FBB900"/>
    </a:custClr>
    <a:custClr name="Red">
      <a:srgbClr val="DC030E"/>
    </a:custClr>
  </a:custClrLst>
  <a:extLst>
    <a:ext uri="{05A4C25C-085E-4340-85A3-A5531E510DB2}">
      <thm15:themeFamily xmlns:thm15="http://schemas.microsoft.com/office/thememl/2012/main" name="190312-Bürgerhaus Pfersee neu2-Korrek_NF" id="{470F6C4F-2120-405A-92F3-6048B930A6A0}" vid="{B9AE8FCE-FCB3-4E3B-BC8B-8637DB793149}"/>
    </a:ext>
  </a:extLst>
</a:theme>
</file>

<file path=ppt/theme/theme2.xml><?xml version="1.0" encoding="utf-8"?>
<a:theme xmlns:a="http://schemas.openxmlformats.org/drawingml/2006/main" name="Larissa">
  <a:themeElements>
    <a:clrScheme name="Benutzerdefiniert 37">
      <a:dk1>
        <a:sysClr val="windowText" lastClr="000000"/>
      </a:dk1>
      <a:lt1>
        <a:sysClr val="window" lastClr="FFFFFF"/>
      </a:lt1>
      <a:dk2>
        <a:srgbClr val="9B112F"/>
      </a:dk2>
      <a:lt2>
        <a:srgbClr val="CD8897"/>
      </a:lt2>
      <a:accent1>
        <a:srgbClr val="E6C4CB"/>
      </a:accent1>
      <a:accent2>
        <a:srgbClr val="DC030E"/>
      </a:accent2>
      <a:accent3>
        <a:srgbClr val="EE8187"/>
      </a:accent3>
      <a:accent4>
        <a:srgbClr val="F6C0C3"/>
      </a:accent4>
      <a:accent5>
        <a:srgbClr val="9C9C9C"/>
      </a:accent5>
      <a:accent6>
        <a:srgbClr val="DADADA"/>
      </a:accent6>
      <a:hlink>
        <a:srgbClr val="0000FF"/>
      </a:hlink>
      <a:folHlink>
        <a:srgbClr val="800080"/>
      </a:folHlink>
    </a:clrScheme>
    <a:fontScheme name="Univers For Augsburg">
      <a:majorFont>
        <a:latin typeface="Univers For Augsburg"/>
        <a:ea typeface=""/>
        <a:cs typeface=""/>
      </a:majorFont>
      <a:minorFont>
        <a:latin typeface="Univers For Augsburg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Benutzerdefiniert 37">
      <a:dk1>
        <a:sysClr val="windowText" lastClr="000000"/>
      </a:dk1>
      <a:lt1>
        <a:sysClr val="window" lastClr="FFFFFF"/>
      </a:lt1>
      <a:dk2>
        <a:srgbClr val="9B112F"/>
      </a:dk2>
      <a:lt2>
        <a:srgbClr val="CD8897"/>
      </a:lt2>
      <a:accent1>
        <a:srgbClr val="E6C4CB"/>
      </a:accent1>
      <a:accent2>
        <a:srgbClr val="DC030E"/>
      </a:accent2>
      <a:accent3>
        <a:srgbClr val="EE8187"/>
      </a:accent3>
      <a:accent4>
        <a:srgbClr val="F6C0C3"/>
      </a:accent4>
      <a:accent5>
        <a:srgbClr val="9C9C9C"/>
      </a:accent5>
      <a:accent6>
        <a:srgbClr val="DADADA"/>
      </a:accent6>
      <a:hlink>
        <a:srgbClr val="0000FF"/>
      </a:hlink>
      <a:folHlink>
        <a:srgbClr val="800080"/>
      </a:folHlink>
    </a:clrScheme>
    <a:fontScheme name="Univers For Augsburg">
      <a:majorFont>
        <a:latin typeface="Univers For Augsburg"/>
        <a:ea typeface=""/>
        <a:cs typeface=""/>
      </a:majorFont>
      <a:minorFont>
        <a:latin typeface="Univers For Augsburg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190312-Bürgerhaus Pfersee neu2-Korrek_NF</Template>
  <TotalTime>0</TotalTime>
  <Words>1797</Words>
  <Application>Microsoft Office PowerPoint</Application>
  <PresentationFormat>Breitbild</PresentationFormat>
  <Paragraphs>246</Paragraphs>
  <Slides>25</Slides>
  <Notes>0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25</vt:i4>
      </vt:variant>
    </vt:vector>
  </HeadingPairs>
  <TitlesOfParts>
    <vt:vector size="30" baseType="lpstr">
      <vt:lpstr>Univers For Augsburg</vt:lpstr>
      <vt:lpstr>Wingdings</vt:lpstr>
      <vt:lpstr>Arial</vt:lpstr>
      <vt:lpstr>Stadt Augsburg Marketing "Rot"</vt:lpstr>
      <vt:lpstr>think-cell Folie</vt:lpstr>
      <vt:lpstr>Paritätische Sankt Jakobsstiftung</vt:lpstr>
      <vt:lpstr>Agenda I – Die Paritätische Sankt Jakobsstiftung</vt:lpstr>
      <vt:lpstr>Agenda II – Bereich Stiftungen</vt:lpstr>
      <vt:lpstr>PowerPoint-Präsentation</vt:lpstr>
      <vt:lpstr>Paritätische Sankt Jakobsstiftung</vt:lpstr>
      <vt:lpstr>Paritätische Sankt Jakobsstiftung </vt:lpstr>
      <vt:lpstr>Paritätische Sankt Jakobsstiftung </vt:lpstr>
      <vt:lpstr>Paritätische Sankt Jakobsstiftung</vt:lpstr>
      <vt:lpstr>Paritätische Sankt Jakobsstiftung</vt:lpstr>
      <vt:lpstr>Paritätische Sankt Jakobsstiftung</vt:lpstr>
      <vt:lpstr>Paritätische Sankt Jakobsstiftung</vt:lpstr>
      <vt:lpstr>Paritätische Sankt Jakobsstiftung</vt:lpstr>
      <vt:lpstr>Paritätische Sankt Jakobsstiftung</vt:lpstr>
      <vt:lpstr>PowerPoint-Präsentation</vt:lpstr>
      <vt:lpstr>Bereich Stiftungen</vt:lpstr>
      <vt:lpstr>Bereich Stiftungen</vt:lpstr>
      <vt:lpstr>Stiftungsvermögen</vt:lpstr>
      <vt:lpstr>Übersicht der Immobilien der von der Stadt Augsburg verwalteten Stiftungen</vt:lpstr>
      <vt:lpstr>Immobilienbestand der von der Stadt Augsburg verwalteten Stiftungen</vt:lpstr>
      <vt:lpstr>Stiftungszwecke der 48 rechtsfähigen Stiftungen bei der Stadt Augsburg</vt:lpstr>
      <vt:lpstr>Stiftungsleistungen 2020 der rechtsfähigen Stiftungen </vt:lpstr>
      <vt:lpstr>Augsburg und seine Stiftungen</vt:lpstr>
      <vt:lpstr>Ausblick</vt:lpstr>
      <vt:lpstr>PowerPoint-Präsentation</vt:lpstr>
      <vt:lpstr>PowerPoint-Präsentation</vt:lpstr>
    </vt:vector>
  </TitlesOfParts>
  <Company>Stadt Augsburg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Schulte-Ontrop Katharina</dc:creator>
  <cp:lastModifiedBy>Knieß Claudia</cp:lastModifiedBy>
  <cp:revision>205</cp:revision>
  <cp:lastPrinted>2022-05-25T07:31:59Z</cp:lastPrinted>
  <dcterms:created xsi:type="dcterms:W3CDTF">2019-09-25T08:43:20Z</dcterms:created>
  <dcterms:modified xsi:type="dcterms:W3CDTF">2022-09-06T12:57:00Z</dcterms:modified>
</cp:coreProperties>
</file>